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3.xml" ContentType="application/vnd.openxmlformats-officedocument.presentationml.comments+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4" r:id="rId4"/>
    <p:sldMasterId id="2147483733" r:id="rId5"/>
    <p:sldMasterId id="2147483735" r:id="rId6"/>
    <p:sldMasterId id="2147483754" r:id="rId7"/>
    <p:sldMasterId id="2147483773" r:id="rId8"/>
    <p:sldMasterId id="2147483785" r:id="rId9"/>
    <p:sldMasterId id="2147483804" r:id="rId10"/>
  </p:sldMasterIdLst>
  <p:notesMasterIdLst>
    <p:notesMasterId r:id="rId55"/>
  </p:notesMasterIdLst>
  <p:sldIdLst>
    <p:sldId id="316" r:id="rId11"/>
    <p:sldId id="256" r:id="rId12"/>
    <p:sldId id="261" r:id="rId13"/>
    <p:sldId id="257" r:id="rId14"/>
    <p:sldId id="314" r:id="rId15"/>
    <p:sldId id="265" r:id="rId16"/>
    <p:sldId id="304" r:id="rId17"/>
    <p:sldId id="303" r:id="rId18"/>
    <p:sldId id="313" r:id="rId19"/>
    <p:sldId id="306" r:id="rId20"/>
    <p:sldId id="307" r:id="rId21"/>
    <p:sldId id="308" r:id="rId22"/>
    <p:sldId id="309" r:id="rId23"/>
    <p:sldId id="310" r:id="rId24"/>
    <p:sldId id="311" r:id="rId25"/>
    <p:sldId id="275" r:id="rId26"/>
    <p:sldId id="276" r:id="rId27"/>
    <p:sldId id="277" r:id="rId28"/>
    <p:sldId id="278" r:id="rId29"/>
    <p:sldId id="279" r:id="rId30"/>
    <p:sldId id="280"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271" r:id="rId50"/>
    <p:sldId id="272" r:id="rId51"/>
    <p:sldId id="273" r:id="rId52"/>
    <p:sldId id="274" r:id="rId53"/>
    <p:sldId id="260" r:id="rId54"/>
  </p:sldIdLst>
  <p:sldSz cx="9144000" cy="6858000" type="screen4x3"/>
  <p:notesSz cx="6858000" cy="2057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shmia Bryant" initials="TB" lastIdx="3" clrIdx="1">
    <p:extLst>
      <p:ext uri="{19B8F6BF-5375-455C-9EA6-DF929625EA0E}">
        <p15:presenceInfo xmlns:p15="http://schemas.microsoft.com/office/powerpoint/2012/main" userId="S-1-5-21-1767997819-3638168161-3700824262-2739" providerId="AD"/>
      </p:ext>
    </p:extLst>
  </p:cmAuthor>
  <p:cmAuthor id="2" name="Monique Taylor" initials="MT" lastIdx="1" clrIdx="2">
    <p:extLst>
      <p:ext uri="{19B8F6BF-5375-455C-9EA6-DF929625EA0E}">
        <p15:presenceInfo xmlns:p15="http://schemas.microsoft.com/office/powerpoint/2012/main" userId="S-1-5-21-1399593236-398925748-1237804090-143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99CAB3-19CF-E6AC-F728-EBDB91BA7639}" v="1" dt="2019-09-05T22:40:00.934"/>
    <p1510:client id="{C6F8496C-AABB-91FC-932A-2C32894E8CC7}" v="379" dt="2019-09-13T13:58:16.305"/>
    <p1510:client id="{D8607C8E-68B0-D259-D7B2-7D64FD4518C6}" v="142" dt="2019-09-05T02:54:33.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Median</a:t>
            </a:r>
            <a:r>
              <a:rPr lang="en-US" baseline="0"/>
              <a:t> Weekly Earnings of Full-time Wage and Salary Workers</a:t>
            </a:r>
            <a:endParaRPr lang="en-US"/>
          </a:p>
        </c:rich>
      </c:tx>
      <c:layout/>
      <c:overlay val="0"/>
    </c:title>
    <c:autoTitleDeleted val="0"/>
    <c:plotArea>
      <c:layout/>
      <c:barChart>
        <c:barDir val="col"/>
        <c:grouping val="clustered"/>
        <c:varyColors val="0"/>
        <c:ser>
          <c:idx val="0"/>
          <c:order val="0"/>
          <c:tx>
            <c:strRef>
              <c:f>Sheet1!$B$1</c:f>
              <c:strCache>
                <c:ptCount val="1"/>
                <c:pt idx="0">
                  <c:v>Series 1</c:v>
                </c:pt>
              </c:strCache>
            </c:strRef>
          </c:tx>
          <c:spPr>
            <a:ln>
              <a:solidFill>
                <a:schemeClr val="bg1">
                  <a:lumMod val="75000"/>
                </a:schemeClr>
              </a:solidFill>
            </a:ln>
          </c:spPr>
          <c:invertIfNegative val="0"/>
          <c:dPt>
            <c:idx val="0"/>
            <c:invertIfNegative val="0"/>
            <c:bubble3D val="0"/>
            <c:spPr>
              <a:solidFill>
                <a:schemeClr val="accent3">
                  <a:lumMod val="60000"/>
                  <a:lumOff val="40000"/>
                </a:schemeClr>
              </a:solidFill>
              <a:ln>
                <a:solidFill>
                  <a:schemeClr val="bg1">
                    <a:lumMod val="75000"/>
                  </a:schemeClr>
                </a:solidFill>
              </a:ln>
            </c:spPr>
            <c:extLst>
              <c:ext xmlns:c16="http://schemas.microsoft.com/office/drawing/2014/chart" uri="{C3380CC4-5D6E-409C-BE32-E72D297353CC}">
                <c16:uniqueId val="{00000001-4E0E-468D-AC53-8542C6FAC983}"/>
              </c:ext>
            </c:extLst>
          </c:dPt>
          <c:dPt>
            <c:idx val="1"/>
            <c:invertIfNegative val="0"/>
            <c:bubble3D val="0"/>
            <c:spPr>
              <a:solidFill>
                <a:schemeClr val="accent3">
                  <a:lumMod val="75000"/>
                </a:schemeClr>
              </a:solidFill>
              <a:ln>
                <a:solidFill>
                  <a:schemeClr val="bg1">
                    <a:lumMod val="75000"/>
                  </a:schemeClr>
                </a:solidFill>
              </a:ln>
            </c:spPr>
            <c:extLst>
              <c:ext xmlns:c16="http://schemas.microsoft.com/office/drawing/2014/chart" uri="{C3380CC4-5D6E-409C-BE32-E72D297353CC}">
                <c16:uniqueId val="{00000003-4E0E-468D-AC53-8542C6FAC983}"/>
              </c:ext>
            </c:extLst>
          </c:dPt>
          <c:dPt>
            <c:idx val="2"/>
            <c:invertIfNegative val="0"/>
            <c:bubble3D val="0"/>
            <c:spPr>
              <a:solidFill>
                <a:schemeClr val="accent3">
                  <a:lumMod val="50000"/>
                </a:schemeClr>
              </a:solidFill>
              <a:ln>
                <a:solidFill>
                  <a:schemeClr val="bg1">
                    <a:lumMod val="75000"/>
                  </a:schemeClr>
                </a:solidFill>
              </a:ln>
            </c:spPr>
            <c:extLst>
              <c:ext xmlns:c16="http://schemas.microsoft.com/office/drawing/2014/chart" uri="{C3380CC4-5D6E-409C-BE32-E72D297353CC}">
                <c16:uniqueId val="{00000005-4E0E-468D-AC53-8542C6FAC983}"/>
              </c:ext>
            </c:extLst>
          </c:dPt>
          <c:dPt>
            <c:idx val="3"/>
            <c:invertIfNegative val="0"/>
            <c:bubble3D val="0"/>
            <c:spPr>
              <a:solidFill>
                <a:srgbClr val="232C12"/>
              </a:solidFill>
              <a:ln>
                <a:solidFill>
                  <a:schemeClr val="bg1">
                    <a:lumMod val="75000"/>
                  </a:schemeClr>
                </a:solidFill>
              </a:ln>
            </c:spPr>
            <c:extLst>
              <c:ext xmlns:c16="http://schemas.microsoft.com/office/drawing/2014/chart" uri="{C3380CC4-5D6E-409C-BE32-E72D297353CC}">
                <c16:uniqueId val="{00000007-4E0E-468D-AC53-8542C6FAC98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Less than High-School Degree</c:v>
                </c:pt>
                <c:pt idx="1">
                  <c:v>High-School Degree Only </c:v>
                </c:pt>
                <c:pt idx="2">
                  <c:v>Bachelor's Degree</c:v>
                </c:pt>
                <c:pt idx="3">
                  <c:v>Advance Degree</c:v>
                </c:pt>
              </c:strCache>
            </c:strRef>
          </c:cat>
          <c:val>
            <c:numRef>
              <c:f>Sheet1!$B$2:$B$5</c:f>
              <c:numCache>
                <c:formatCode>"$"#,##0_);[Red]\("$"#,##0\)</c:formatCode>
                <c:ptCount val="4"/>
                <c:pt idx="0">
                  <c:v>515</c:v>
                </c:pt>
                <c:pt idx="1">
                  <c:v>718</c:v>
                </c:pt>
                <c:pt idx="2">
                  <c:v>1189</c:v>
                </c:pt>
                <c:pt idx="3">
                  <c:v>1451</c:v>
                </c:pt>
              </c:numCache>
            </c:numRef>
          </c:val>
          <c:extLst>
            <c:ext xmlns:c16="http://schemas.microsoft.com/office/drawing/2014/chart" uri="{C3380CC4-5D6E-409C-BE32-E72D297353CC}">
              <c16:uniqueId val="{00000008-4E0E-468D-AC53-8542C6FAC983}"/>
            </c:ext>
          </c:extLst>
        </c:ser>
        <c:dLbls>
          <c:showLegendKey val="0"/>
          <c:showVal val="1"/>
          <c:showCatName val="0"/>
          <c:showSerName val="0"/>
          <c:showPercent val="0"/>
          <c:showBubbleSize val="0"/>
        </c:dLbls>
        <c:gapWidth val="150"/>
        <c:overlap val="-25"/>
        <c:axId val="534985176"/>
        <c:axId val="539183568"/>
      </c:barChart>
      <c:catAx>
        <c:axId val="534985176"/>
        <c:scaling>
          <c:orientation val="minMax"/>
        </c:scaling>
        <c:delete val="0"/>
        <c:axPos val="b"/>
        <c:numFmt formatCode="General" sourceLinked="0"/>
        <c:majorTickMark val="none"/>
        <c:minorTickMark val="none"/>
        <c:tickLblPos val="nextTo"/>
        <c:crossAx val="539183568"/>
        <c:crosses val="autoZero"/>
        <c:auto val="1"/>
        <c:lblAlgn val="ctr"/>
        <c:lblOffset val="100"/>
        <c:noMultiLvlLbl val="0"/>
      </c:catAx>
      <c:valAx>
        <c:axId val="539183568"/>
        <c:scaling>
          <c:orientation val="minMax"/>
        </c:scaling>
        <c:delete val="1"/>
        <c:axPos val="l"/>
        <c:numFmt formatCode="&quot;$&quot;#,##0_);[Red]\(&quot;$&quot;#,##0\)" sourceLinked="1"/>
        <c:majorTickMark val="out"/>
        <c:minorTickMark val="none"/>
        <c:tickLblPos val="nextTo"/>
        <c:crossAx val="5349851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9-08-15T15:46:58.446" idx="1">
    <p:pos x="10" y="10"/>
    <p:text>Need CCEH and CTFHC logos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5-06T09:55:11.751" idx="1">
    <p:pos x="7296" y="1008"/>
    <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8-15T16:21:18.047" idx="2">
    <p:pos x="5160" y="778"/>
    <p:text>Add exmaples from Awake, Woke, Work</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8-15T16:30:53.754" idx="3">
    <p:pos x="10" y="10"/>
    <p:text>Add add'l logos</p:text>
    <p:extLst>
      <p:ext uri="{C676402C-5697-4E1C-873F-D02D1690AC5C}">
        <p15:threadingInfo xmlns:p15="http://schemas.microsoft.com/office/powerpoint/2012/main" timeZoneBias="240"/>
      </p:ext>
    </p:extLst>
  </p:cm>
</p:cmLst>
</file>

<file path=ppt/diagrams/_rels/data6.xml.rels><?xml version="1.0" encoding="UTF-8" standalone="yes"?>
<Relationships xmlns="http://schemas.openxmlformats.org/package/2006/relationships"><Relationship Id="rId1" Type="http://schemas.openxmlformats.org/officeDocument/2006/relationships/hyperlink" Target="https://www.ncbi.nlm.nih.gov/pmc/articles/PMC3648808/" TargetMode="External"/></Relationships>
</file>

<file path=ppt/diagrams/_rels/data9.xml.rels><?xml version="1.0" encoding="UTF-8" standalone="yes"?>
<Relationships xmlns="http://schemas.openxmlformats.org/package/2006/relationships"><Relationship Id="rId3" Type="http://schemas.openxmlformats.org/officeDocument/2006/relationships/hyperlink" Target="mailto:Tbryant@cceh.org" TargetMode="External"/><Relationship Id="rId2" Type="http://schemas.openxmlformats.org/officeDocument/2006/relationships/hyperlink" Target="mailto:kyle.barrette@csh.org" TargetMode="External"/><Relationship Id="rId1" Type="http://schemas.openxmlformats.org/officeDocument/2006/relationships/hyperlink" Target="mailto:padams@stoningtonha.org" TargetMode="External"/><Relationship Id="rId6" Type="http://schemas.openxmlformats.org/officeDocument/2006/relationships/hyperlink" Target="mailto:monique.price@csh.org" TargetMode="External"/><Relationship Id="rId5" Type="http://schemas.openxmlformats.org/officeDocument/2006/relationships/hyperlink" Target="mailto:jessica.park@csh.org" TargetMode="External"/><Relationship Id="rId4" Type="http://schemas.openxmlformats.org/officeDocument/2006/relationships/hyperlink" Target="mailto:finn@ctfairhousing.org"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www.ncbi.nlm.nih.gov/pmc/articles/PMC3648808/" TargetMode="External"/></Relationships>
</file>

<file path=ppt/diagrams/_rels/drawing9.xml.rels><?xml version="1.0" encoding="UTF-8" standalone="yes"?>
<Relationships xmlns="http://schemas.openxmlformats.org/package/2006/relationships"><Relationship Id="rId3" Type="http://schemas.openxmlformats.org/officeDocument/2006/relationships/hyperlink" Target="mailto:Tbryant@cceh.org" TargetMode="External"/><Relationship Id="rId2" Type="http://schemas.openxmlformats.org/officeDocument/2006/relationships/hyperlink" Target="mailto:kyle.barrette@csh.org" TargetMode="External"/><Relationship Id="rId1" Type="http://schemas.openxmlformats.org/officeDocument/2006/relationships/hyperlink" Target="mailto:padams@stoningtonha.org" TargetMode="External"/><Relationship Id="rId6" Type="http://schemas.openxmlformats.org/officeDocument/2006/relationships/hyperlink" Target="mailto:monique.price@csh.org" TargetMode="External"/><Relationship Id="rId5" Type="http://schemas.openxmlformats.org/officeDocument/2006/relationships/hyperlink" Target="mailto:jessica.park@csh.org" TargetMode="External"/><Relationship Id="rId4" Type="http://schemas.openxmlformats.org/officeDocument/2006/relationships/hyperlink" Target="mailto:finn@ctfairhousing.or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4E282B-F4D7-4C91-AC49-D90A1BDBD55F}" type="doc">
      <dgm:prSet loTypeId="urn:microsoft.com/office/officeart/2005/8/layout/hChevron3" loCatId="process" qsTypeId="urn:microsoft.com/office/officeart/2005/8/quickstyle/simple1" qsCatId="simple" csTypeId="urn:microsoft.com/office/officeart/2005/8/colors/colorful1" csCatId="colorful" phldr="1"/>
      <dgm:spPr/>
    </dgm:pt>
    <dgm:pt modelId="{C4868948-41F2-4631-BE59-9BB039A2CDDB}">
      <dgm:prSet phldrT="[Text]"/>
      <dgm:spPr/>
      <dgm:t>
        <a:bodyPr/>
        <a:lstStyle/>
        <a:p>
          <a:r>
            <a:rPr lang="en-US">
              <a:cs typeface="Calibri Light"/>
            </a:rPr>
            <a:t>Race </a:t>
          </a:r>
        </a:p>
      </dgm:t>
    </dgm:pt>
    <dgm:pt modelId="{63243B0C-BF7E-49D9-BB54-03D5695B2ADC}" type="parTrans" cxnId="{0BC6D829-D565-4C50-94DE-F048FC557C2A}">
      <dgm:prSet/>
      <dgm:spPr/>
    </dgm:pt>
    <dgm:pt modelId="{3CEC3481-4E90-4C73-8B64-EE6CAB1320C2}" type="sibTrans" cxnId="{0BC6D829-D565-4C50-94DE-F048FC557C2A}">
      <dgm:prSet/>
      <dgm:spPr/>
    </dgm:pt>
    <dgm:pt modelId="{BC12B38E-D494-4A3E-BA58-F6F396692CA8}">
      <dgm:prSet phldrT="[Text]"/>
      <dgm:spPr/>
      <dgm:t>
        <a:bodyPr/>
        <a:lstStyle/>
        <a:p>
          <a:r>
            <a:rPr lang="en-US">
              <a:cs typeface="Calibri Light"/>
            </a:rPr>
            <a:t>Equity is</a:t>
          </a:r>
        </a:p>
      </dgm:t>
    </dgm:pt>
    <dgm:pt modelId="{1C989102-3E0E-4AE4-BCB6-38D3D5DDCEBB}" type="parTrans" cxnId="{BEE14260-9883-473A-B8BB-A30502386E51}">
      <dgm:prSet/>
      <dgm:spPr/>
    </dgm:pt>
    <dgm:pt modelId="{8958E82C-8781-48DD-B12F-FC2B5A5190FE}" type="sibTrans" cxnId="{BEE14260-9883-473A-B8BB-A30502386E51}">
      <dgm:prSet/>
      <dgm:spPr/>
    </dgm:pt>
    <dgm:pt modelId="{5FCA936E-59EE-46C0-9CBE-0B9D49018307}">
      <dgm:prSet phldr="0"/>
      <dgm:spPr/>
      <dgm:t>
        <a:bodyPr/>
        <a:lstStyle/>
        <a:p>
          <a:r>
            <a:rPr lang="en-US">
              <a:latin typeface="Calibri Light" panose="020F0302020204030204"/>
              <a:cs typeface="Calibri Light"/>
            </a:rPr>
            <a:t>A Process</a:t>
          </a:r>
        </a:p>
      </dgm:t>
    </dgm:pt>
    <dgm:pt modelId="{D97278AE-A2E2-4016-9BEB-9D3CB6731F9D}" type="parTrans" cxnId="{7923A66E-7C84-496F-9230-E39C6CE0B216}">
      <dgm:prSet/>
      <dgm:spPr/>
    </dgm:pt>
    <dgm:pt modelId="{ACA3D61F-3B4C-4C9E-A6AE-D7C04F7605D2}" type="sibTrans" cxnId="{7923A66E-7C84-496F-9230-E39C6CE0B216}">
      <dgm:prSet/>
      <dgm:spPr/>
    </dgm:pt>
    <dgm:pt modelId="{161CD8D3-5038-45D9-9594-66B0EA581A1F}" type="pres">
      <dgm:prSet presAssocID="{CE4E282B-F4D7-4C91-AC49-D90A1BDBD55F}" presName="Name0" presStyleCnt="0">
        <dgm:presLayoutVars>
          <dgm:dir/>
          <dgm:resizeHandles val="exact"/>
        </dgm:presLayoutVars>
      </dgm:prSet>
      <dgm:spPr/>
    </dgm:pt>
    <dgm:pt modelId="{6A580322-3C59-4DF0-87D7-C7FAF736C373}" type="pres">
      <dgm:prSet presAssocID="{C4868948-41F2-4631-BE59-9BB039A2CDDB}" presName="parTxOnly" presStyleLbl="node1" presStyleIdx="0" presStyleCnt="3">
        <dgm:presLayoutVars>
          <dgm:bulletEnabled val="1"/>
        </dgm:presLayoutVars>
      </dgm:prSet>
      <dgm:spPr/>
      <dgm:t>
        <a:bodyPr/>
        <a:lstStyle/>
        <a:p>
          <a:endParaRPr lang="en-US"/>
        </a:p>
      </dgm:t>
    </dgm:pt>
    <dgm:pt modelId="{7B74B9E8-5A8F-47EC-A053-01D6D30B2F09}" type="pres">
      <dgm:prSet presAssocID="{3CEC3481-4E90-4C73-8B64-EE6CAB1320C2}" presName="parSpace" presStyleCnt="0"/>
      <dgm:spPr/>
    </dgm:pt>
    <dgm:pt modelId="{FFAA39D3-912A-4100-91C2-A1F224B0EF40}" type="pres">
      <dgm:prSet presAssocID="{BC12B38E-D494-4A3E-BA58-F6F396692CA8}" presName="parTxOnly" presStyleLbl="node1" presStyleIdx="1" presStyleCnt="3">
        <dgm:presLayoutVars>
          <dgm:bulletEnabled val="1"/>
        </dgm:presLayoutVars>
      </dgm:prSet>
      <dgm:spPr/>
      <dgm:t>
        <a:bodyPr/>
        <a:lstStyle/>
        <a:p>
          <a:endParaRPr lang="en-US"/>
        </a:p>
      </dgm:t>
    </dgm:pt>
    <dgm:pt modelId="{464AC26B-3740-460B-8958-8D77CB34B572}" type="pres">
      <dgm:prSet presAssocID="{8958E82C-8781-48DD-B12F-FC2B5A5190FE}" presName="parSpace" presStyleCnt="0"/>
      <dgm:spPr/>
    </dgm:pt>
    <dgm:pt modelId="{C5AF56A8-B19F-435B-9330-12E5690F7F24}" type="pres">
      <dgm:prSet presAssocID="{5FCA936E-59EE-46C0-9CBE-0B9D49018307}" presName="parTxOnly" presStyleLbl="node1" presStyleIdx="2" presStyleCnt="3">
        <dgm:presLayoutVars>
          <dgm:bulletEnabled val="1"/>
        </dgm:presLayoutVars>
      </dgm:prSet>
      <dgm:spPr/>
      <dgm:t>
        <a:bodyPr/>
        <a:lstStyle/>
        <a:p>
          <a:endParaRPr lang="en-US"/>
        </a:p>
      </dgm:t>
    </dgm:pt>
  </dgm:ptLst>
  <dgm:cxnLst>
    <dgm:cxn modelId="{54B088E5-E2FE-47D4-A155-85B0DBC0DF6F}" type="presOf" srcId="{5FCA936E-59EE-46C0-9CBE-0B9D49018307}" destId="{C5AF56A8-B19F-435B-9330-12E5690F7F24}" srcOrd="0" destOrd="0" presId="urn:microsoft.com/office/officeart/2005/8/layout/hChevron3"/>
    <dgm:cxn modelId="{0BC6D829-D565-4C50-94DE-F048FC557C2A}" srcId="{CE4E282B-F4D7-4C91-AC49-D90A1BDBD55F}" destId="{C4868948-41F2-4631-BE59-9BB039A2CDDB}" srcOrd="0" destOrd="0" parTransId="{63243B0C-BF7E-49D9-BB54-03D5695B2ADC}" sibTransId="{3CEC3481-4E90-4C73-8B64-EE6CAB1320C2}"/>
    <dgm:cxn modelId="{9FB2C4F1-5F0A-41A0-801F-E8DEF1D901C6}" type="presOf" srcId="{CE4E282B-F4D7-4C91-AC49-D90A1BDBD55F}" destId="{161CD8D3-5038-45D9-9594-66B0EA581A1F}" srcOrd="0" destOrd="0" presId="urn:microsoft.com/office/officeart/2005/8/layout/hChevron3"/>
    <dgm:cxn modelId="{40135BAD-6701-4922-ADBE-9E8D40F11575}" type="presOf" srcId="{BC12B38E-D494-4A3E-BA58-F6F396692CA8}" destId="{FFAA39D3-912A-4100-91C2-A1F224B0EF40}" srcOrd="0" destOrd="0" presId="urn:microsoft.com/office/officeart/2005/8/layout/hChevron3"/>
    <dgm:cxn modelId="{7923A66E-7C84-496F-9230-E39C6CE0B216}" srcId="{CE4E282B-F4D7-4C91-AC49-D90A1BDBD55F}" destId="{5FCA936E-59EE-46C0-9CBE-0B9D49018307}" srcOrd="2" destOrd="0" parTransId="{D97278AE-A2E2-4016-9BEB-9D3CB6731F9D}" sibTransId="{ACA3D61F-3B4C-4C9E-A6AE-D7C04F7605D2}"/>
    <dgm:cxn modelId="{592B28B6-80EE-4D98-859C-D803A531E08B}" type="presOf" srcId="{C4868948-41F2-4631-BE59-9BB039A2CDDB}" destId="{6A580322-3C59-4DF0-87D7-C7FAF736C373}" srcOrd="0" destOrd="0" presId="urn:microsoft.com/office/officeart/2005/8/layout/hChevron3"/>
    <dgm:cxn modelId="{BEE14260-9883-473A-B8BB-A30502386E51}" srcId="{CE4E282B-F4D7-4C91-AC49-D90A1BDBD55F}" destId="{BC12B38E-D494-4A3E-BA58-F6F396692CA8}" srcOrd="1" destOrd="0" parTransId="{1C989102-3E0E-4AE4-BCB6-38D3D5DDCEBB}" sibTransId="{8958E82C-8781-48DD-B12F-FC2B5A5190FE}"/>
    <dgm:cxn modelId="{0E6C555D-02CE-45FF-8C28-B207A5A888DE}" type="presParOf" srcId="{161CD8D3-5038-45D9-9594-66B0EA581A1F}" destId="{6A580322-3C59-4DF0-87D7-C7FAF736C373}" srcOrd="0" destOrd="0" presId="urn:microsoft.com/office/officeart/2005/8/layout/hChevron3"/>
    <dgm:cxn modelId="{5508D21E-8FC6-4371-8393-398FA2138F19}" type="presParOf" srcId="{161CD8D3-5038-45D9-9594-66B0EA581A1F}" destId="{7B74B9E8-5A8F-47EC-A053-01D6D30B2F09}" srcOrd="1" destOrd="0" presId="urn:microsoft.com/office/officeart/2005/8/layout/hChevron3"/>
    <dgm:cxn modelId="{60C773DF-9002-4973-AEB0-229BCDD9E863}" type="presParOf" srcId="{161CD8D3-5038-45D9-9594-66B0EA581A1F}" destId="{FFAA39D3-912A-4100-91C2-A1F224B0EF40}" srcOrd="2" destOrd="0" presId="urn:microsoft.com/office/officeart/2005/8/layout/hChevron3"/>
    <dgm:cxn modelId="{B5631AE2-356F-41EE-8B3F-E00990A5FD95}" type="presParOf" srcId="{161CD8D3-5038-45D9-9594-66B0EA581A1F}" destId="{464AC26B-3740-460B-8958-8D77CB34B572}" srcOrd="3" destOrd="0" presId="urn:microsoft.com/office/officeart/2005/8/layout/hChevron3"/>
    <dgm:cxn modelId="{F2050978-DA05-4388-9E43-3EA80C6A244F}" type="presParOf" srcId="{161CD8D3-5038-45D9-9594-66B0EA581A1F}" destId="{C5AF56A8-B19F-435B-9330-12E5690F7F24}"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A3E64C-EAB6-47C4-A743-E695AFC6D427}" type="doc">
      <dgm:prSet loTypeId="urn:microsoft.com/office/officeart/2005/8/layout/hProcess9" loCatId="process" qsTypeId="urn:microsoft.com/office/officeart/2005/8/quickstyle/simple1" qsCatId="simple" csTypeId="urn:microsoft.com/office/officeart/2005/8/colors/accent1_2" csCatId="accent1" phldr="1"/>
      <dgm:spPr/>
    </dgm:pt>
    <dgm:pt modelId="{053B00C5-88EA-4F38-9FF8-A76A12ADE6E1}">
      <dgm:prSet phldrT="[Text]" custT="1"/>
      <dgm:spPr/>
      <dgm:t>
        <a:bodyPr/>
        <a:lstStyle/>
        <a:p>
          <a:r>
            <a:rPr lang="en-US" sz="2000">
              <a:latin typeface="Formata" panose="02000506040000020004" pitchFamily="2" charset="0"/>
            </a:rPr>
            <a:t>Limited</a:t>
          </a:r>
          <a:r>
            <a:rPr lang="en-US" sz="2000" baseline="0">
              <a:latin typeface="Formata" panose="02000506040000020004" pitchFamily="2" charset="0"/>
            </a:rPr>
            <a:t> affordable housing </a:t>
          </a:r>
          <a:endParaRPr lang="en-US" sz="2000">
            <a:latin typeface="Formata" panose="02000506040000020004" pitchFamily="2" charset="0"/>
          </a:endParaRPr>
        </a:p>
      </dgm:t>
    </dgm:pt>
    <dgm:pt modelId="{54CEB149-2B30-4279-8ACE-8D4857B3A658}" type="parTrans" cxnId="{249F3D9D-56EC-4C02-BCF2-534A7F7D1515}">
      <dgm:prSet/>
      <dgm:spPr/>
      <dgm:t>
        <a:bodyPr/>
        <a:lstStyle/>
        <a:p>
          <a:endParaRPr lang="en-US"/>
        </a:p>
      </dgm:t>
    </dgm:pt>
    <dgm:pt modelId="{EF446109-A528-42DC-90D3-7A1C9BC2C624}" type="sibTrans" cxnId="{249F3D9D-56EC-4C02-BCF2-534A7F7D1515}">
      <dgm:prSet/>
      <dgm:spPr/>
      <dgm:t>
        <a:bodyPr/>
        <a:lstStyle/>
        <a:p>
          <a:endParaRPr lang="en-US"/>
        </a:p>
      </dgm:t>
    </dgm:pt>
    <dgm:pt modelId="{AF3504C4-1862-416F-B0EA-D7FFC3ED8363}">
      <dgm:prSet phldrT="[Text]" custT="1"/>
      <dgm:spPr/>
      <dgm:t>
        <a:bodyPr/>
        <a:lstStyle/>
        <a:p>
          <a:r>
            <a:rPr lang="en-US" sz="2000">
              <a:latin typeface="Formata" panose="020B0604020202020204" charset="0"/>
            </a:rPr>
            <a:t>&amp; Disability Discrimination </a:t>
          </a:r>
        </a:p>
      </dgm:t>
    </dgm:pt>
    <dgm:pt modelId="{FB23B741-8FA0-4C98-BB78-1339F7E22F29}" type="parTrans" cxnId="{AA15F68E-4FE9-4352-B477-ABE4131229E2}">
      <dgm:prSet/>
      <dgm:spPr/>
      <dgm:t>
        <a:bodyPr/>
        <a:lstStyle/>
        <a:p>
          <a:endParaRPr lang="en-US"/>
        </a:p>
      </dgm:t>
    </dgm:pt>
    <dgm:pt modelId="{86635139-727E-43EB-9B72-B824C07C77FF}" type="sibTrans" cxnId="{AA15F68E-4FE9-4352-B477-ABE4131229E2}">
      <dgm:prSet/>
      <dgm:spPr/>
      <dgm:t>
        <a:bodyPr/>
        <a:lstStyle/>
        <a:p>
          <a:endParaRPr lang="en-US"/>
        </a:p>
      </dgm:t>
    </dgm:pt>
    <dgm:pt modelId="{ABD03DA7-BCCD-4856-8FE8-F2FAD2FF3EEF}">
      <dgm:prSet phldrT="[Text]" custT="1"/>
      <dgm:spPr/>
      <dgm:t>
        <a:bodyPr/>
        <a:lstStyle/>
        <a:p>
          <a:r>
            <a:rPr lang="en-US" sz="1800">
              <a:latin typeface="Formata" panose="02000506040000020004" pitchFamily="2" charset="0"/>
            </a:rPr>
            <a:t>Need</a:t>
          </a:r>
          <a:r>
            <a:rPr lang="en-US" sz="1800" baseline="0">
              <a:latin typeface="Formata" panose="02000506040000020004" pitchFamily="2" charset="0"/>
            </a:rPr>
            <a:t> for more housing to prevent homelessness </a:t>
          </a:r>
          <a:endParaRPr lang="en-US" sz="1800">
            <a:latin typeface="Formata" panose="02000506040000020004" pitchFamily="2" charset="0"/>
          </a:endParaRPr>
        </a:p>
      </dgm:t>
    </dgm:pt>
    <dgm:pt modelId="{6EF4AFFB-7361-40FE-8502-A4CFFE790AB8}" type="parTrans" cxnId="{8871D140-48A8-4DA8-8F01-A9C50FEBCF4F}">
      <dgm:prSet/>
      <dgm:spPr/>
      <dgm:t>
        <a:bodyPr/>
        <a:lstStyle/>
        <a:p>
          <a:endParaRPr lang="en-US"/>
        </a:p>
      </dgm:t>
    </dgm:pt>
    <dgm:pt modelId="{08A3C5D3-5A13-432F-BD8B-2EDC18FC8341}" type="sibTrans" cxnId="{8871D140-48A8-4DA8-8F01-A9C50FEBCF4F}">
      <dgm:prSet/>
      <dgm:spPr/>
      <dgm:t>
        <a:bodyPr/>
        <a:lstStyle/>
        <a:p>
          <a:endParaRPr lang="en-US"/>
        </a:p>
      </dgm:t>
    </dgm:pt>
    <dgm:pt modelId="{B61415DE-1656-4244-AF22-DC333B441CE8}" type="pres">
      <dgm:prSet presAssocID="{FCA3E64C-EAB6-47C4-A743-E695AFC6D427}" presName="CompostProcess" presStyleCnt="0">
        <dgm:presLayoutVars>
          <dgm:dir/>
          <dgm:resizeHandles val="exact"/>
        </dgm:presLayoutVars>
      </dgm:prSet>
      <dgm:spPr/>
    </dgm:pt>
    <dgm:pt modelId="{EAF0A851-634D-4EC7-B068-02397A644A42}" type="pres">
      <dgm:prSet presAssocID="{FCA3E64C-EAB6-47C4-A743-E695AFC6D427}" presName="arrow" presStyleLbl="bgShp" presStyleIdx="0" presStyleCnt="1" custScaleX="117647" custLinFactNeighborX="-14866" custLinFactNeighborY="3662"/>
      <dgm:spPr/>
    </dgm:pt>
    <dgm:pt modelId="{979F7143-0109-4680-8B64-36DBC73D4C53}" type="pres">
      <dgm:prSet presAssocID="{FCA3E64C-EAB6-47C4-A743-E695AFC6D427}" presName="linearProcess" presStyleCnt="0"/>
      <dgm:spPr/>
    </dgm:pt>
    <dgm:pt modelId="{1486BE1C-2282-4F70-82AA-E9B156FD4EA4}" type="pres">
      <dgm:prSet presAssocID="{053B00C5-88EA-4F38-9FF8-A76A12ADE6E1}" presName="textNode" presStyleLbl="node1" presStyleIdx="0" presStyleCnt="3" custScaleX="109296" custScaleY="192956">
        <dgm:presLayoutVars>
          <dgm:bulletEnabled val="1"/>
        </dgm:presLayoutVars>
      </dgm:prSet>
      <dgm:spPr/>
      <dgm:t>
        <a:bodyPr/>
        <a:lstStyle/>
        <a:p>
          <a:endParaRPr lang="en-US"/>
        </a:p>
      </dgm:t>
    </dgm:pt>
    <dgm:pt modelId="{534D1CED-15FF-439C-91FF-982D375A3522}" type="pres">
      <dgm:prSet presAssocID="{EF446109-A528-42DC-90D3-7A1C9BC2C624}" presName="sibTrans" presStyleCnt="0"/>
      <dgm:spPr/>
    </dgm:pt>
    <dgm:pt modelId="{E845E5CA-5554-4D83-9679-18F4BD76B909}" type="pres">
      <dgm:prSet presAssocID="{AF3504C4-1862-416F-B0EA-D7FFC3ED8363}" presName="textNode" presStyleLbl="node1" presStyleIdx="1" presStyleCnt="3" custScaleY="192956">
        <dgm:presLayoutVars>
          <dgm:bulletEnabled val="1"/>
        </dgm:presLayoutVars>
      </dgm:prSet>
      <dgm:spPr/>
      <dgm:t>
        <a:bodyPr/>
        <a:lstStyle/>
        <a:p>
          <a:endParaRPr lang="en-US"/>
        </a:p>
      </dgm:t>
    </dgm:pt>
    <dgm:pt modelId="{29148CA9-67DF-4456-AAAD-E25D014CC46D}" type="pres">
      <dgm:prSet presAssocID="{86635139-727E-43EB-9B72-B824C07C77FF}" presName="sibTrans" presStyleCnt="0"/>
      <dgm:spPr/>
    </dgm:pt>
    <dgm:pt modelId="{C9978EA1-B95C-42CC-A402-AA121E9683D3}" type="pres">
      <dgm:prSet presAssocID="{ABD03DA7-BCCD-4856-8FE8-F2FAD2FF3EEF}" presName="textNode" presStyleLbl="node1" presStyleIdx="2" presStyleCnt="3" custScaleY="184404">
        <dgm:presLayoutVars>
          <dgm:bulletEnabled val="1"/>
        </dgm:presLayoutVars>
      </dgm:prSet>
      <dgm:spPr/>
      <dgm:t>
        <a:bodyPr/>
        <a:lstStyle/>
        <a:p>
          <a:endParaRPr lang="en-US"/>
        </a:p>
      </dgm:t>
    </dgm:pt>
  </dgm:ptLst>
  <dgm:cxnLst>
    <dgm:cxn modelId="{F140D2E5-EB5D-4416-84B2-B4724EACB68F}" type="presOf" srcId="{AF3504C4-1862-416F-B0EA-D7FFC3ED8363}" destId="{E845E5CA-5554-4D83-9679-18F4BD76B909}" srcOrd="0" destOrd="0" presId="urn:microsoft.com/office/officeart/2005/8/layout/hProcess9"/>
    <dgm:cxn modelId="{BDA04B58-66D6-4EED-8FF7-4C7F2FFF34BE}" type="presOf" srcId="{053B00C5-88EA-4F38-9FF8-A76A12ADE6E1}" destId="{1486BE1C-2282-4F70-82AA-E9B156FD4EA4}" srcOrd="0" destOrd="0" presId="urn:microsoft.com/office/officeart/2005/8/layout/hProcess9"/>
    <dgm:cxn modelId="{8871D140-48A8-4DA8-8F01-A9C50FEBCF4F}" srcId="{FCA3E64C-EAB6-47C4-A743-E695AFC6D427}" destId="{ABD03DA7-BCCD-4856-8FE8-F2FAD2FF3EEF}" srcOrd="2" destOrd="0" parTransId="{6EF4AFFB-7361-40FE-8502-A4CFFE790AB8}" sibTransId="{08A3C5D3-5A13-432F-BD8B-2EDC18FC8341}"/>
    <dgm:cxn modelId="{DB362F3D-4510-46BF-8D65-C68AFCFF3706}" type="presOf" srcId="{ABD03DA7-BCCD-4856-8FE8-F2FAD2FF3EEF}" destId="{C9978EA1-B95C-42CC-A402-AA121E9683D3}" srcOrd="0" destOrd="0" presId="urn:microsoft.com/office/officeart/2005/8/layout/hProcess9"/>
    <dgm:cxn modelId="{81E35BC6-6C83-4410-B8B9-68B3C2C26EBD}" type="presOf" srcId="{FCA3E64C-EAB6-47C4-A743-E695AFC6D427}" destId="{B61415DE-1656-4244-AF22-DC333B441CE8}" srcOrd="0" destOrd="0" presId="urn:microsoft.com/office/officeart/2005/8/layout/hProcess9"/>
    <dgm:cxn modelId="{249F3D9D-56EC-4C02-BCF2-534A7F7D1515}" srcId="{FCA3E64C-EAB6-47C4-A743-E695AFC6D427}" destId="{053B00C5-88EA-4F38-9FF8-A76A12ADE6E1}" srcOrd="0" destOrd="0" parTransId="{54CEB149-2B30-4279-8ACE-8D4857B3A658}" sibTransId="{EF446109-A528-42DC-90D3-7A1C9BC2C624}"/>
    <dgm:cxn modelId="{AA15F68E-4FE9-4352-B477-ABE4131229E2}" srcId="{FCA3E64C-EAB6-47C4-A743-E695AFC6D427}" destId="{AF3504C4-1862-416F-B0EA-D7FFC3ED8363}" srcOrd="1" destOrd="0" parTransId="{FB23B741-8FA0-4C98-BB78-1339F7E22F29}" sibTransId="{86635139-727E-43EB-9B72-B824C07C77FF}"/>
    <dgm:cxn modelId="{D017FFD7-4941-42BB-AD3A-6848FD5A80C2}" type="presParOf" srcId="{B61415DE-1656-4244-AF22-DC333B441CE8}" destId="{EAF0A851-634D-4EC7-B068-02397A644A42}" srcOrd="0" destOrd="0" presId="urn:microsoft.com/office/officeart/2005/8/layout/hProcess9"/>
    <dgm:cxn modelId="{011DA4B8-C07D-45C6-84F6-E1652F8AD3B6}" type="presParOf" srcId="{B61415DE-1656-4244-AF22-DC333B441CE8}" destId="{979F7143-0109-4680-8B64-36DBC73D4C53}" srcOrd="1" destOrd="0" presId="urn:microsoft.com/office/officeart/2005/8/layout/hProcess9"/>
    <dgm:cxn modelId="{B0BEB65B-87B6-423B-84C6-CB835BC14A6E}" type="presParOf" srcId="{979F7143-0109-4680-8B64-36DBC73D4C53}" destId="{1486BE1C-2282-4F70-82AA-E9B156FD4EA4}" srcOrd="0" destOrd="0" presId="urn:microsoft.com/office/officeart/2005/8/layout/hProcess9"/>
    <dgm:cxn modelId="{7A9D763A-F723-4CFE-A9C1-F9A587170F7B}" type="presParOf" srcId="{979F7143-0109-4680-8B64-36DBC73D4C53}" destId="{534D1CED-15FF-439C-91FF-982D375A3522}" srcOrd="1" destOrd="0" presId="urn:microsoft.com/office/officeart/2005/8/layout/hProcess9"/>
    <dgm:cxn modelId="{9825CFE1-D3EC-4437-A2A2-87B9563F1A61}" type="presParOf" srcId="{979F7143-0109-4680-8B64-36DBC73D4C53}" destId="{E845E5CA-5554-4D83-9679-18F4BD76B909}" srcOrd="2" destOrd="0" presId="urn:microsoft.com/office/officeart/2005/8/layout/hProcess9"/>
    <dgm:cxn modelId="{043E3A1E-4F4E-4EC2-AF6E-3F2235E9965F}" type="presParOf" srcId="{979F7143-0109-4680-8B64-36DBC73D4C53}" destId="{29148CA9-67DF-4456-AAAD-E25D014CC46D}" srcOrd="3" destOrd="0" presId="urn:microsoft.com/office/officeart/2005/8/layout/hProcess9"/>
    <dgm:cxn modelId="{C96E95A0-0B40-4E37-9B0E-6B3D1A64C184}" type="presParOf" srcId="{979F7143-0109-4680-8B64-36DBC73D4C53}" destId="{C9978EA1-B95C-42CC-A402-AA121E9683D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A3E64C-EAB6-47C4-A743-E695AFC6D427}" type="doc">
      <dgm:prSet loTypeId="urn:microsoft.com/office/officeart/2005/8/layout/hProcess9" loCatId="process" qsTypeId="urn:microsoft.com/office/officeart/2005/8/quickstyle/simple1" qsCatId="simple" csTypeId="urn:microsoft.com/office/officeart/2005/8/colors/accent1_2" csCatId="accent1" phldr="1"/>
      <dgm:spPr/>
    </dgm:pt>
    <dgm:pt modelId="{053B00C5-88EA-4F38-9FF8-A76A12ADE6E1}">
      <dgm:prSet phldrT="[Text]" custT="1"/>
      <dgm:spPr/>
      <dgm:t>
        <a:bodyPr/>
        <a:lstStyle/>
        <a:p>
          <a:r>
            <a:rPr lang="en-US" sz="2000">
              <a:latin typeface="Formata" panose="02000506040000020004" pitchFamily="2" charset="0"/>
            </a:rPr>
            <a:t>Limited</a:t>
          </a:r>
          <a:r>
            <a:rPr lang="en-US" sz="2000" baseline="0">
              <a:latin typeface="Formata" panose="02000506040000020004" pitchFamily="2" charset="0"/>
            </a:rPr>
            <a:t> affordable housing </a:t>
          </a:r>
          <a:endParaRPr lang="en-US" sz="2000">
            <a:latin typeface="Formata" panose="02000506040000020004" pitchFamily="2" charset="0"/>
          </a:endParaRPr>
        </a:p>
      </dgm:t>
    </dgm:pt>
    <dgm:pt modelId="{54CEB149-2B30-4279-8ACE-8D4857B3A658}" type="parTrans" cxnId="{249F3D9D-56EC-4C02-BCF2-534A7F7D1515}">
      <dgm:prSet/>
      <dgm:spPr/>
      <dgm:t>
        <a:bodyPr/>
        <a:lstStyle/>
        <a:p>
          <a:endParaRPr lang="en-US"/>
        </a:p>
      </dgm:t>
    </dgm:pt>
    <dgm:pt modelId="{EF446109-A528-42DC-90D3-7A1C9BC2C624}" type="sibTrans" cxnId="{249F3D9D-56EC-4C02-BCF2-534A7F7D1515}">
      <dgm:prSet/>
      <dgm:spPr/>
      <dgm:t>
        <a:bodyPr/>
        <a:lstStyle/>
        <a:p>
          <a:endParaRPr lang="en-US"/>
        </a:p>
      </dgm:t>
    </dgm:pt>
    <dgm:pt modelId="{AF3504C4-1862-416F-B0EA-D7FFC3ED8363}">
      <dgm:prSet phldrT="[Text]" custT="1"/>
      <dgm:spPr/>
      <dgm:t>
        <a:bodyPr/>
        <a:lstStyle/>
        <a:p>
          <a:r>
            <a:rPr lang="en-US" sz="2000">
              <a:latin typeface="Formata" panose="02000506040000020004" pitchFamily="2" charset="0"/>
            </a:rPr>
            <a:t>&amp; Source</a:t>
          </a:r>
          <a:r>
            <a:rPr lang="en-US" sz="2000" baseline="0">
              <a:latin typeface="Formata" panose="02000506040000020004" pitchFamily="2" charset="0"/>
            </a:rPr>
            <a:t> of Income Discrimination </a:t>
          </a:r>
          <a:endParaRPr lang="en-US" sz="2000">
            <a:latin typeface="Formata" panose="02000506040000020004" pitchFamily="2" charset="0"/>
          </a:endParaRPr>
        </a:p>
      </dgm:t>
    </dgm:pt>
    <dgm:pt modelId="{FB23B741-8FA0-4C98-BB78-1339F7E22F29}" type="parTrans" cxnId="{AA15F68E-4FE9-4352-B477-ABE4131229E2}">
      <dgm:prSet/>
      <dgm:spPr/>
      <dgm:t>
        <a:bodyPr/>
        <a:lstStyle/>
        <a:p>
          <a:endParaRPr lang="en-US"/>
        </a:p>
      </dgm:t>
    </dgm:pt>
    <dgm:pt modelId="{86635139-727E-43EB-9B72-B824C07C77FF}" type="sibTrans" cxnId="{AA15F68E-4FE9-4352-B477-ABE4131229E2}">
      <dgm:prSet/>
      <dgm:spPr/>
      <dgm:t>
        <a:bodyPr/>
        <a:lstStyle/>
        <a:p>
          <a:endParaRPr lang="en-US"/>
        </a:p>
      </dgm:t>
    </dgm:pt>
    <dgm:pt modelId="{ABD03DA7-BCCD-4856-8FE8-F2FAD2FF3EEF}">
      <dgm:prSet phldrT="[Text]" custT="1"/>
      <dgm:spPr/>
      <dgm:t>
        <a:bodyPr/>
        <a:lstStyle/>
        <a:p>
          <a:r>
            <a:rPr lang="en-US" sz="2000">
              <a:latin typeface="Formata" panose="02000506040000020004" pitchFamily="2" charset="0"/>
            </a:rPr>
            <a:t>Need</a:t>
          </a:r>
          <a:r>
            <a:rPr lang="en-US" sz="2000" baseline="0">
              <a:latin typeface="Formata" panose="02000506040000020004" pitchFamily="2" charset="0"/>
            </a:rPr>
            <a:t> for more housing to prevent homelessness </a:t>
          </a:r>
          <a:endParaRPr lang="en-US" sz="2000">
            <a:latin typeface="Formata" panose="02000506040000020004" pitchFamily="2" charset="0"/>
          </a:endParaRPr>
        </a:p>
      </dgm:t>
    </dgm:pt>
    <dgm:pt modelId="{6EF4AFFB-7361-40FE-8502-A4CFFE790AB8}" type="parTrans" cxnId="{8871D140-48A8-4DA8-8F01-A9C50FEBCF4F}">
      <dgm:prSet/>
      <dgm:spPr/>
      <dgm:t>
        <a:bodyPr/>
        <a:lstStyle/>
        <a:p>
          <a:endParaRPr lang="en-US"/>
        </a:p>
      </dgm:t>
    </dgm:pt>
    <dgm:pt modelId="{08A3C5D3-5A13-432F-BD8B-2EDC18FC8341}" type="sibTrans" cxnId="{8871D140-48A8-4DA8-8F01-A9C50FEBCF4F}">
      <dgm:prSet/>
      <dgm:spPr/>
      <dgm:t>
        <a:bodyPr/>
        <a:lstStyle/>
        <a:p>
          <a:endParaRPr lang="en-US"/>
        </a:p>
      </dgm:t>
    </dgm:pt>
    <dgm:pt modelId="{B61415DE-1656-4244-AF22-DC333B441CE8}" type="pres">
      <dgm:prSet presAssocID="{FCA3E64C-EAB6-47C4-A743-E695AFC6D427}" presName="CompostProcess" presStyleCnt="0">
        <dgm:presLayoutVars>
          <dgm:dir/>
          <dgm:resizeHandles val="exact"/>
        </dgm:presLayoutVars>
      </dgm:prSet>
      <dgm:spPr/>
    </dgm:pt>
    <dgm:pt modelId="{EAF0A851-634D-4EC7-B068-02397A644A42}" type="pres">
      <dgm:prSet presAssocID="{FCA3E64C-EAB6-47C4-A743-E695AFC6D427}" presName="arrow" presStyleLbl="bgShp" presStyleIdx="0" presStyleCnt="1" custLinFactNeighborX="-126" custLinFactNeighborY="10479"/>
      <dgm:spPr/>
    </dgm:pt>
    <dgm:pt modelId="{979F7143-0109-4680-8B64-36DBC73D4C53}" type="pres">
      <dgm:prSet presAssocID="{FCA3E64C-EAB6-47C4-A743-E695AFC6D427}" presName="linearProcess" presStyleCnt="0"/>
      <dgm:spPr/>
    </dgm:pt>
    <dgm:pt modelId="{1486BE1C-2282-4F70-82AA-E9B156FD4EA4}" type="pres">
      <dgm:prSet presAssocID="{053B00C5-88EA-4F38-9FF8-A76A12ADE6E1}" presName="textNode" presStyleLbl="node1" presStyleIdx="0" presStyleCnt="3" custScaleX="102498" custScaleY="221545" custLinFactNeighborX="-64230" custLinFactNeighborY="-217">
        <dgm:presLayoutVars>
          <dgm:bulletEnabled val="1"/>
        </dgm:presLayoutVars>
      </dgm:prSet>
      <dgm:spPr/>
      <dgm:t>
        <a:bodyPr/>
        <a:lstStyle/>
        <a:p>
          <a:endParaRPr lang="en-US"/>
        </a:p>
      </dgm:t>
    </dgm:pt>
    <dgm:pt modelId="{534D1CED-15FF-439C-91FF-982D375A3522}" type="pres">
      <dgm:prSet presAssocID="{EF446109-A528-42DC-90D3-7A1C9BC2C624}" presName="sibTrans" presStyleCnt="0"/>
      <dgm:spPr/>
    </dgm:pt>
    <dgm:pt modelId="{E845E5CA-5554-4D83-9679-18F4BD76B909}" type="pres">
      <dgm:prSet presAssocID="{AF3504C4-1862-416F-B0EA-D7FFC3ED8363}" presName="textNode" presStyleLbl="node1" presStyleIdx="1" presStyleCnt="3" custScaleX="116746" custScaleY="204792">
        <dgm:presLayoutVars>
          <dgm:bulletEnabled val="1"/>
        </dgm:presLayoutVars>
      </dgm:prSet>
      <dgm:spPr/>
      <dgm:t>
        <a:bodyPr/>
        <a:lstStyle/>
        <a:p>
          <a:endParaRPr lang="en-US"/>
        </a:p>
      </dgm:t>
    </dgm:pt>
    <dgm:pt modelId="{29148CA9-67DF-4456-AAAD-E25D014CC46D}" type="pres">
      <dgm:prSet presAssocID="{86635139-727E-43EB-9B72-B824C07C77FF}" presName="sibTrans" presStyleCnt="0"/>
      <dgm:spPr/>
    </dgm:pt>
    <dgm:pt modelId="{C9978EA1-B95C-42CC-A402-AA121E9683D3}" type="pres">
      <dgm:prSet presAssocID="{ABD03DA7-BCCD-4856-8FE8-F2FAD2FF3EEF}" presName="textNode" presStyleLbl="node1" presStyleIdx="2" presStyleCnt="3" custScaleY="238500">
        <dgm:presLayoutVars>
          <dgm:bulletEnabled val="1"/>
        </dgm:presLayoutVars>
      </dgm:prSet>
      <dgm:spPr/>
      <dgm:t>
        <a:bodyPr/>
        <a:lstStyle/>
        <a:p>
          <a:endParaRPr lang="en-US"/>
        </a:p>
      </dgm:t>
    </dgm:pt>
  </dgm:ptLst>
  <dgm:cxnLst>
    <dgm:cxn modelId="{2801CC3B-525E-4D4C-94C9-62376A3E0990}" type="presOf" srcId="{AF3504C4-1862-416F-B0EA-D7FFC3ED8363}" destId="{E845E5CA-5554-4D83-9679-18F4BD76B909}" srcOrd="0" destOrd="0" presId="urn:microsoft.com/office/officeart/2005/8/layout/hProcess9"/>
    <dgm:cxn modelId="{850FFCEC-1FE0-472B-A448-3A7566DBE2D7}" type="presOf" srcId="{053B00C5-88EA-4F38-9FF8-A76A12ADE6E1}" destId="{1486BE1C-2282-4F70-82AA-E9B156FD4EA4}" srcOrd="0" destOrd="0" presId="urn:microsoft.com/office/officeart/2005/8/layout/hProcess9"/>
    <dgm:cxn modelId="{8871D140-48A8-4DA8-8F01-A9C50FEBCF4F}" srcId="{FCA3E64C-EAB6-47C4-A743-E695AFC6D427}" destId="{ABD03DA7-BCCD-4856-8FE8-F2FAD2FF3EEF}" srcOrd="2" destOrd="0" parTransId="{6EF4AFFB-7361-40FE-8502-A4CFFE790AB8}" sibTransId="{08A3C5D3-5A13-432F-BD8B-2EDC18FC8341}"/>
    <dgm:cxn modelId="{6F3AEB6B-DC79-425B-BA81-24D26450FCDF}" type="presOf" srcId="{ABD03DA7-BCCD-4856-8FE8-F2FAD2FF3EEF}" destId="{C9978EA1-B95C-42CC-A402-AA121E9683D3}" srcOrd="0" destOrd="0" presId="urn:microsoft.com/office/officeart/2005/8/layout/hProcess9"/>
    <dgm:cxn modelId="{249F3D9D-56EC-4C02-BCF2-534A7F7D1515}" srcId="{FCA3E64C-EAB6-47C4-A743-E695AFC6D427}" destId="{053B00C5-88EA-4F38-9FF8-A76A12ADE6E1}" srcOrd="0" destOrd="0" parTransId="{54CEB149-2B30-4279-8ACE-8D4857B3A658}" sibTransId="{EF446109-A528-42DC-90D3-7A1C9BC2C624}"/>
    <dgm:cxn modelId="{AA15F68E-4FE9-4352-B477-ABE4131229E2}" srcId="{FCA3E64C-EAB6-47C4-A743-E695AFC6D427}" destId="{AF3504C4-1862-416F-B0EA-D7FFC3ED8363}" srcOrd="1" destOrd="0" parTransId="{FB23B741-8FA0-4C98-BB78-1339F7E22F29}" sibTransId="{86635139-727E-43EB-9B72-B824C07C77FF}"/>
    <dgm:cxn modelId="{C0B837D7-9C34-4988-AC1E-12672EB3B818}" type="presOf" srcId="{FCA3E64C-EAB6-47C4-A743-E695AFC6D427}" destId="{B61415DE-1656-4244-AF22-DC333B441CE8}" srcOrd="0" destOrd="0" presId="urn:microsoft.com/office/officeart/2005/8/layout/hProcess9"/>
    <dgm:cxn modelId="{A4F6B14C-ABA1-40B6-AC5A-390E7D52466A}" type="presParOf" srcId="{B61415DE-1656-4244-AF22-DC333B441CE8}" destId="{EAF0A851-634D-4EC7-B068-02397A644A42}" srcOrd="0" destOrd="0" presId="urn:microsoft.com/office/officeart/2005/8/layout/hProcess9"/>
    <dgm:cxn modelId="{EC7DAA9A-60DD-4650-85A9-E17B915009B9}" type="presParOf" srcId="{B61415DE-1656-4244-AF22-DC333B441CE8}" destId="{979F7143-0109-4680-8B64-36DBC73D4C53}" srcOrd="1" destOrd="0" presId="urn:microsoft.com/office/officeart/2005/8/layout/hProcess9"/>
    <dgm:cxn modelId="{4EEBB396-CCB4-4D17-B4C9-B4DDD0BF6987}" type="presParOf" srcId="{979F7143-0109-4680-8B64-36DBC73D4C53}" destId="{1486BE1C-2282-4F70-82AA-E9B156FD4EA4}" srcOrd="0" destOrd="0" presId="urn:microsoft.com/office/officeart/2005/8/layout/hProcess9"/>
    <dgm:cxn modelId="{DD41CC07-1048-4780-B40C-CCF0FEA691C8}" type="presParOf" srcId="{979F7143-0109-4680-8B64-36DBC73D4C53}" destId="{534D1CED-15FF-439C-91FF-982D375A3522}" srcOrd="1" destOrd="0" presId="urn:microsoft.com/office/officeart/2005/8/layout/hProcess9"/>
    <dgm:cxn modelId="{9EEDBC3D-0C54-46F3-9D5B-D5F33B690710}" type="presParOf" srcId="{979F7143-0109-4680-8B64-36DBC73D4C53}" destId="{E845E5CA-5554-4D83-9679-18F4BD76B909}" srcOrd="2" destOrd="0" presId="urn:microsoft.com/office/officeart/2005/8/layout/hProcess9"/>
    <dgm:cxn modelId="{953B7AFD-16A6-4BB8-B0C6-CF155506ECA3}" type="presParOf" srcId="{979F7143-0109-4680-8B64-36DBC73D4C53}" destId="{29148CA9-67DF-4456-AAAD-E25D014CC46D}" srcOrd="3" destOrd="0" presId="urn:microsoft.com/office/officeart/2005/8/layout/hProcess9"/>
    <dgm:cxn modelId="{A741FC8E-1E2F-4B31-9FAF-1EE098556129}" type="presParOf" srcId="{979F7143-0109-4680-8B64-36DBC73D4C53}" destId="{C9978EA1-B95C-42CC-A402-AA121E9683D3}"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A4EFF8-128E-4FD6-9AF2-1BC20593FC55}" type="doc">
      <dgm:prSet loTypeId="urn:microsoft.com/office/officeart/2005/8/layout/hProcess9" loCatId="process" qsTypeId="urn:microsoft.com/office/officeart/2005/8/quickstyle/simple1" qsCatId="simple" csTypeId="urn:microsoft.com/office/officeart/2005/8/colors/accent1_2" csCatId="accent1" phldr="1"/>
      <dgm:spPr/>
    </dgm:pt>
    <dgm:pt modelId="{9D345A96-E0D9-4FDE-826F-44B3CC7622AF}">
      <dgm:prSet phldrT="[Text]" custT="1"/>
      <dgm:spPr/>
      <dgm:t>
        <a:bodyPr/>
        <a:lstStyle/>
        <a:p>
          <a:r>
            <a:rPr lang="en-US" sz="2000">
              <a:latin typeface="Formata" panose="02000506040000020004" pitchFamily="2" charset="0"/>
            </a:rPr>
            <a:t>Limited</a:t>
          </a:r>
          <a:r>
            <a:rPr lang="en-US" sz="2000" baseline="0">
              <a:latin typeface="Formata" panose="02000506040000020004" pitchFamily="2" charset="0"/>
            </a:rPr>
            <a:t> affordable housing </a:t>
          </a:r>
          <a:endParaRPr lang="en-US" sz="2000">
            <a:latin typeface="Formata" panose="02000506040000020004" pitchFamily="2" charset="0"/>
          </a:endParaRPr>
        </a:p>
      </dgm:t>
    </dgm:pt>
    <dgm:pt modelId="{22011D40-1243-4D6A-BF44-D547AE6CD596}" type="parTrans" cxnId="{69FC329B-CC48-4164-BA13-8D93CA9B15B0}">
      <dgm:prSet/>
      <dgm:spPr/>
      <dgm:t>
        <a:bodyPr/>
        <a:lstStyle/>
        <a:p>
          <a:endParaRPr lang="en-US"/>
        </a:p>
      </dgm:t>
    </dgm:pt>
    <dgm:pt modelId="{1421B506-0D95-4500-9669-70CAAC619644}" type="sibTrans" cxnId="{69FC329B-CC48-4164-BA13-8D93CA9B15B0}">
      <dgm:prSet/>
      <dgm:spPr/>
      <dgm:t>
        <a:bodyPr/>
        <a:lstStyle/>
        <a:p>
          <a:endParaRPr lang="en-US"/>
        </a:p>
      </dgm:t>
    </dgm:pt>
    <dgm:pt modelId="{29ABA2C1-AC2C-4A0A-9F5D-DB21323C3405}">
      <dgm:prSet phldrT="[Text]" custT="1"/>
      <dgm:spPr/>
      <dgm:t>
        <a:bodyPr/>
        <a:lstStyle/>
        <a:p>
          <a:r>
            <a:rPr lang="en-US" sz="2000">
              <a:latin typeface="Formata" panose="02000506040000020004" pitchFamily="2" charset="0"/>
            </a:rPr>
            <a:t>Eviction &amp; Criminal Backgrounds  </a:t>
          </a:r>
        </a:p>
      </dgm:t>
    </dgm:pt>
    <dgm:pt modelId="{2ABFDC8E-DE37-4994-94B0-FB827841ABCC}" type="parTrans" cxnId="{F5409E96-8A3D-4961-A65C-6C1D03501FC6}">
      <dgm:prSet/>
      <dgm:spPr/>
      <dgm:t>
        <a:bodyPr/>
        <a:lstStyle/>
        <a:p>
          <a:endParaRPr lang="en-US"/>
        </a:p>
      </dgm:t>
    </dgm:pt>
    <dgm:pt modelId="{8D640883-4295-46DF-B61C-2B8CC6106B5F}" type="sibTrans" cxnId="{F5409E96-8A3D-4961-A65C-6C1D03501FC6}">
      <dgm:prSet/>
      <dgm:spPr/>
      <dgm:t>
        <a:bodyPr/>
        <a:lstStyle/>
        <a:p>
          <a:endParaRPr lang="en-US"/>
        </a:p>
      </dgm:t>
    </dgm:pt>
    <dgm:pt modelId="{54E30772-2037-4330-841C-4F5FE209790C}">
      <dgm:prSet phldrT="[Text]" custT="1"/>
      <dgm:spPr/>
      <dgm:t>
        <a:bodyPr/>
        <a:lstStyle/>
        <a:p>
          <a:r>
            <a:rPr lang="en-US" sz="2000">
              <a:latin typeface="Formata" panose="02000506040000020004" pitchFamily="2" charset="0"/>
            </a:rPr>
            <a:t>Need for more housing to prevent homelessness  </a:t>
          </a:r>
        </a:p>
      </dgm:t>
    </dgm:pt>
    <dgm:pt modelId="{83ED5F3A-554F-4F6B-B6CF-56CC32A710A2}" type="parTrans" cxnId="{CEEBCB9F-5FA7-4BF8-BE3F-B45559A71BEA}">
      <dgm:prSet/>
      <dgm:spPr/>
      <dgm:t>
        <a:bodyPr/>
        <a:lstStyle/>
        <a:p>
          <a:endParaRPr lang="en-US"/>
        </a:p>
      </dgm:t>
    </dgm:pt>
    <dgm:pt modelId="{E7489BA9-261D-4B01-9399-E0FECAE9BF3A}" type="sibTrans" cxnId="{CEEBCB9F-5FA7-4BF8-BE3F-B45559A71BEA}">
      <dgm:prSet/>
      <dgm:spPr/>
      <dgm:t>
        <a:bodyPr/>
        <a:lstStyle/>
        <a:p>
          <a:endParaRPr lang="en-US"/>
        </a:p>
      </dgm:t>
    </dgm:pt>
    <dgm:pt modelId="{39AC75A2-4F33-4877-B7F9-06C73B0917E5}" type="pres">
      <dgm:prSet presAssocID="{93A4EFF8-128E-4FD6-9AF2-1BC20593FC55}" presName="CompostProcess" presStyleCnt="0">
        <dgm:presLayoutVars>
          <dgm:dir/>
          <dgm:resizeHandles val="exact"/>
        </dgm:presLayoutVars>
      </dgm:prSet>
      <dgm:spPr/>
    </dgm:pt>
    <dgm:pt modelId="{139E21E9-4DE6-4C3B-A6CA-106DCF34CCA3}" type="pres">
      <dgm:prSet presAssocID="{93A4EFF8-128E-4FD6-9AF2-1BC20593FC55}" presName="arrow" presStyleLbl="bgShp" presStyleIdx="0" presStyleCnt="1" custLinFactNeighborX="32969" custLinFactNeighborY="1952"/>
      <dgm:spPr/>
    </dgm:pt>
    <dgm:pt modelId="{97D80038-85FE-49EF-AD5A-AAA40D860E89}" type="pres">
      <dgm:prSet presAssocID="{93A4EFF8-128E-4FD6-9AF2-1BC20593FC55}" presName="linearProcess" presStyleCnt="0"/>
      <dgm:spPr/>
    </dgm:pt>
    <dgm:pt modelId="{A21F725E-A48B-481E-9CB2-E693DCEA4D3C}" type="pres">
      <dgm:prSet presAssocID="{9D345A96-E0D9-4FDE-826F-44B3CC7622AF}" presName="textNode" presStyleLbl="node1" presStyleIdx="0" presStyleCnt="3" custScaleY="187486">
        <dgm:presLayoutVars>
          <dgm:bulletEnabled val="1"/>
        </dgm:presLayoutVars>
      </dgm:prSet>
      <dgm:spPr/>
      <dgm:t>
        <a:bodyPr/>
        <a:lstStyle/>
        <a:p>
          <a:endParaRPr lang="en-US"/>
        </a:p>
      </dgm:t>
    </dgm:pt>
    <dgm:pt modelId="{240E2E38-6B24-4952-93D7-4D45E2B1D0E3}" type="pres">
      <dgm:prSet presAssocID="{1421B506-0D95-4500-9669-70CAAC619644}" presName="sibTrans" presStyleCnt="0"/>
      <dgm:spPr/>
    </dgm:pt>
    <dgm:pt modelId="{10426805-D2CD-4C4F-B7B5-54C17B750C36}" type="pres">
      <dgm:prSet presAssocID="{29ABA2C1-AC2C-4A0A-9F5D-DB21323C3405}" presName="textNode" presStyleLbl="node1" presStyleIdx="1" presStyleCnt="3" custScaleX="116595" custScaleY="199846">
        <dgm:presLayoutVars>
          <dgm:bulletEnabled val="1"/>
        </dgm:presLayoutVars>
      </dgm:prSet>
      <dgm:spPr/>
      <dgm:t>
        <a:bodyPr/>
        <a:lstStyle/>
        <a:p>
          <a:endParaRPr lang="en-US"/>
        </a:p>
      </dgm:t>
    </dgm:pt>
    <dgm:pt modelId="{D9B05FF7-643F-4ED0-B496-44BB2424E0C3}" type="pres">
      <dgm:prSet presAssocID="{8D640883-4295-46DF-B61C-2B8CC6106B5F}" presName="sibTrans" presStyleCnt="0"/>
      <dgm:spPr/>
    </dgm:pt>
    <dgm:pt modelId="{8DFF6943-51B2-4E08-AFB9-9FFD8CD1DBFD}" type="pres">
      <dgm:prSet presAssocID="{54E30772-2037-4330-841C-4F5FE209790C}" presName="textNode" presStyleLbl="node1" presStyleIdx="2" presStyleCnt="3" custScaleX="103555" custScaleY="250000">
        <dgm:presLayoutVars>
          <dgm:bulletEnabled val="1"/>
        </dgm:presLayoutVars>
      </dgm:prSet>
      <dgm:spPr/>
      <dgm:t>
        <a:bodyPr/>
        <a:lstStyle/>
        <a:p>
          <a:endParaRPr lang="en-US"/>
        </a:p>
      </dgm:t>
    </dgm:pt>
  </dgm:ptLst>
  <dgm:cxnLst>
    <dgm:cxn modelId="{F5409E96-8A3D-4961-A65C-6C1D03501FC6}" srcId="{93A4EFF8-128E-4FD6-9AF2-1BC20593FC55}" destId="{29ABA2C1-AC2C-4A0A-9F5D-DB21323C3405}" srcOrd="1" destOrd="0" parTransId="{2ABFDC8E-DE37-4994-94B0-FB827841ABCC}" sibTransId="{8D640883-4295-46DF-B61C-2B8CC6106B5F}"/>
    <dgm:cxn modelId="{CEEBCB9F-5FA7-4BF8-BE3F-B45559A71BEA}" srcId="{93A4EFF8-128E-4FD6-9AF2-1BC20593FC55}" destId="{54E30772-2037-4330-841C-4F5FE209790C}" srcOrd="2" destOrd="0" parTransId="{83ED5F3A-554F-4F6B-B6CF-56CC32A710A2}" sibTransId="{E7489BA9-261D-4B01-9399-E0FECAE9BF3A}"/>
    <dgm:cxn modelId="{32DC2067-CDAC-4AB8-9ED3-9C9EFC7E6C1C}" type="presOf" srcId="{93A4EFF8-128E-4FD6-9AF2-1BC20593FC55}" destId="{39AC75A2-4F33-4877-B7F9-06C73B0917E5}" srcOrd="0" destOrd="0" presId="urn:microsoft.com/office/officeart/2005/8/layout/hProcess9"/>
    <dgm:cxn modelId="{CB087340-C3AE-4C34-B8AA-8519AF895563}" type="presOf" srcId="{29ABA2C1-AC2C-4A0A-9F5D-DB21323C3405}" destId="{10426805-D2CD-4C4F-B7B5-54C17B750C36}" srcOrd="0" destOrd="0" presId="urn:microsoft.com/office/officeart/2005/8/layout/hProcess9"/>
    <dgm:cxn modelId="{04B58B0E-DE19-4CE0-88E2-C026D2CBF245}" type="presOf" srcId="{54E30772-2037-4330-841C-4F5FE209790C}" destId="{8DFF6943-51B2-4E08-AFB9-9FFD8CD1DBFD}" srcOrd="0" destOrd="0" presId="urn:microsoft.com/office/officeart/2005/8/layout/hProcess9"/>
    <dgm:cxn modelId="{69FC329B-CC48-4164-BA13-8D93CA9B15B0}" srcId="{93A4EFF8-128E-4FD6-9AF2-1BC20593FC55}" destId="{9D345A96-E0D9-4FDE-826F-44B3CC7622AF}" srcOrd="0" destOrd="0" parTransId="{22011D40-1243-4D6A-BF44-D547AE6CD596}" sibTransId="{1421B506-0D95-4500-9669-70CAAC619644}"/>
    <dgm:cxn modelId="{93894BF2-2EAE-4D93-82B4-F01C41E77554}" type="presOf" srcId="{9D345A96-E0D9-4FDE-826F-44B3CC7622AF}" destId="{A21F725E-A48B-481E-9CB2-E693DCEA4D3C}" srcOrd="0" destOrd="0" presId="urn:microsoft.com/office/officeart/2005/8/layout/hProcess9"/>
    <dgm:cxn modelId="{9D098FBA-7008-4C82-8AD9-9FE4F7B10D8F}" type="presParOf" srcId="{39AC75A2-4F33-4877-B7F9-06C73B0917E5}" destId="{139E21E9-4DE6-4C3B-A6CA-106DCF34CCA3}" srcOrd="0" destOrd="0" presId="urn:microsoft.com/office/officeart/2005/8/layout/hProcess9"/>
    <dgm:cxn modelId="{54EF7A7A-3CE7-4E18-987E-3A11BF12107F}" type="presParOf" srcId="{39AC75A2-4F33-4877-B7F9-06C73B0917E5}" destId="{97D80038-85FE-49EF-AD5A-AAA40D860E89}" srcOrd="1" destOrd="0" presId="urn:microsoft.com/office/officeart/2005/8/layout/hProcess9"/>
    <dgm:cxn modelId="{A2126E0E-B3C7-4A8B-9F0D-0C496E52BB58}" type="presParOf" srcId="{97D80038-85FE-49EF-AD5A-AAA40D860E89}" destId="{A21F725E-A48B-481E-9CB2-E693DCEA4D3C}" srcOrd="0" destOrd="0" presId="urn:microsoft.com/office/officeart/2005/8/layout/hProcess9"/>
    <dgm:cxn modelId="{1E4FC420-6209-4087-A3E7-1AD02F0CC7F2}" type="presParOf" srcId="{97D80038-85FE-49EF-AD5A-AAA40D860E89}" destId="{240E2E38-6B24-4952-93D7-4D45E2B1D0E3}" srcOrd="1" destOrd="0" presId="urn:microsoft.com/office/officeart/2005/8/layout/hProcess9"/>
    <dgm:cxn modelId="{4002D400-6EC9-48DF-A972-6D65932C7FAA}" type="presParOf" srcId="{97D80038-85FE-49EF-AD5A-AAA40D860E89}" destId="{10426805-D2CD-4C4F-B7B5-54C17B750C36}" srcOrd="2" destOrd="0" presId="urn:microsoft.com/office/officeart/2005/8/layout/hProcess9"/>
    <dgm:cxn modelId="{0FAB78A7-E747-4A49-B346-A129E14806F7}" type="presParOf" srcId="{97D80038-85FE-49EF-AD5A-AAA40D860E89}" destId="{D9B05FF7-643F-4ED0-B496-44BB2424E0C3}" srcOrd="3" destOrd="0" presId="urn:microsoft.com/office/officeart/2005/8/layout/hProcess9"/>
    <dgm:cxn modelId="{A8EF241E-7A8B-4428-A8B2-7DEC7E68A196}" type="presParOf" srcId="{97D80038-85FE-49EF-AD5A-AAA40D860E89}" destId="{8DFF6943-51B2-4E08-AFB9-9FFD8CD1DBFD}" srcOrd="4"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5545E4-5F47-4421-86AB-42277A7FA450}"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A0FA65C5-AB12-4209-A82B-E866ED4D9CF6}">
      <dgm:prSet phldrT="[Text]"/>
      <dgm:spPr/>
      <dgm:t>
        <a:bodyPr/>
        <a:lstStyle/>
        <a:p>
          <a:r>
            <a:rPr lang="en-US"/>
            <a:t>Poverty</a:t>
          </a:r>
        </a:p>
      </dgm:t>
    </dgm:pt>
    <dgm:pt modelId="{C516E700-F186-4658-9DC6-D8B3C4090B47}" type="parTrans" cxnId="{DC754D5D-1F2B-40AC-A3E6-8DF51E7FBA05}">
      <dgm:prSet/>
      <dgm:spPr/>
      <dgm:t>
        <a:bodyPr/>
        <a:lstStyle/>
        <a:p>
          <a:endParaRPr lang="en-US"/>
        </a:p>
      </dgm:t>
    </dgm:pt>
    <dgm:pt modelId="{BF2CDD5D-95A3-4152-A8FC-C235EAB0D32C}" type="sibTrans" cxnId="{DC754D5D-1F2B-40AC-A3E6-8DF51E7FBA05}">
      <dgm:prSet/>
      <dgm:spPr/>
      <dgm:t>
        <a:bodyPr/>
        <a:lstStyle/>
        <a:p>
          <a:endParaRPr lang="en-US"/>
        </a:p>
      </dgm:t>
    </dgm:pt>
    <dgm:pt modelId="{AA79A963-7667-4BD5-AF2C-762466A554C6}">
      <dgm:prSet phldrT="[Text]"/>
      <dgm:spPr/>
      <dgm:t>
        <a:bodyPr/>
        <a:lstStyle/>
        <a:p>
          <a:r>
            <a:rPr lang="en-US" b="1"/>
            <a:t>Criminal Justice</a:t>
          </a:r>
        </a:p>
      </dgm:t>
    </dgm:pt>
    <dgm:pt modelId="{BE3C4354-EB20-4F0C-B4EB-46B50D43217C}" type="parTrans" cxnId="{8EBD736A-268F-4138-A2E8-15C478C400B3}">
      <dgm:prSet/>
      <dgm:spPr/>
      <dgm:t>
        <a:bodyPr/>
        <a:lstStyle/>
        <a:p>
          <a:endParaRPr lang="en-US"/>
        </a:p>
      </dgm:t>
    </dgm:pt>
    <dgm:pt modelId="{088F4D8B-30DC-4449-BE74-9408E3E55916}" type="sibTrans" cxnId="{8EBD736A-268F-4138-A2E8-15C478C400B3}">
      <dgm:prSet/>
      <dgm:spPr/>
      <dgm:t>
        <a:bodyPr/>
        <a:lstStyle/>
        <a:p>
          <a:endParaRPr lang="en-US"/>
        </a:p>
      </dgm:t>
    </dgm:pt>
    <dgm:pt modelId="{BD8F68B1-1EB0-4C31-853B-AFF127BA25AE}">
      <dgm:prSet phldrT="[Text]"/>
      <dgm:spPr/>
      <dgm:t>
        <a:bodyPr/>
        <a:lstStyle/>
        <a:p>
          <a:r>
            <a:rPr lang="en-US" b="1"/>
            <a:t>Education</a:t>
          </a:r>
        </a:p>
      </dgm:t>
    </dgm:pt>
    <dgm:pt modelId="{70C04E79-36C8-4CF9-AC93-37E90586103F}" type="parTrans" cxnId="{3C381EBF-F6C4-4F70-B3DC-0C70363EF73A}">
      <dgm:prSet/>
      <dgm:spPr/>
      <dgm:t>
        <a:bodyPr/>
        <a:lstStyle/>
        <a:p>
          <a:endParaRPr lang="en-US"/>
        </a:p>
      </dgm:t>
    </dgm:pt>
    <dgm:pt modelId="{A64C0FB4-5A84-4AEE-8B44-CD6119B9F984}" type="sibTrans" cxnId="{3C381EBF-F6C4-4F70-B3DC-0C70363EF73A}">
      <dgm:prSet/>
      <dgm:spPr/>
      <dgm:t>
        <a:bodyPr/>
        <a:lstStyle/>
        <a:p>
          <a:endParaRPr lang="en-US"/>
        </a:p>
      </dgm:t>
    </dgm:pt>
    <dgm:pt modelId="{F412497F-DD02-44C7-B05A-1F44B18018C9}">
      <dgm:prSet phldrT="[Text]"/>
      <dgm:spPr/>
      <dgm:t>
        <a:bodyPr/>
        <a:lstStyle/>
        <a:p>
          <a:r>
            <a:rPr lang="en-US" b="1"/>
            <a:t>Housing</a:t>
          </a:r>
        </a:p>
      </dgm:t>
    </dgm:pt>
    <dgm:pt modelId="{57AAEE98-51A5-47BD-8F1E-58BACE27DA75}" type="parTrans" cxnId="{7711067B-A860-412C-ABC4-111754D7A770}">
      <dgm:prSet/>
      <dgm:spPr/>
      <dgm:t>
        <a:bodyPr/>
        <a:lstStyle/>
        <a:p>
          <a:endParaRPr lang="en-US"/>
        </a:p>
      </dgm:t>
    </dgm:pt>
    <dgm:pt modelId="{63C3DCB6-BFE5-485C-8231-E60002C1488A}" type="sibTrans" cxnId="{7711067B-A860-412C-ABC4-111754D7A770}">
      <dgm:prSet/>
      <dgm:spPr/>
      <dgm:t>
        <a:bodyPr/>
        <a:lstStyle/>
        <a:p>
          <a:endParaRPr lang="en-US"/>
        </a:p>
      </dgm:t>
    </dgm:pt>
    <dgm:pt modelId="{76B3EF9C-6218-436E-B77E-C5D1CB31C010}">
      <dgm:prSet phldrT="[Text]"/>
      <dgm:spPr/>
      <dgm:t>
        <a:bodyPr/>
        <a:lstStyle/>
        <a:p>
          <a:r>
            <a:rPr lang="en-US" b="1"/>
            <a:t>Healthcare</a:t>
          </a:r>
        </a:p>
      </dgm:t>
    </dgm:pt>
    <dgm:pt modelId="{A8C9267F-7CB3-4316-BF27-3E3DE5549BF7}" type="parTrans" cxnId="{FFEAEF2B-F7DD-4547-81B5-DA728135C6CE}">
      <dgm:prSet/>
      <dgm:spPr/>
      <dgm:t>
        <a:bodyPr/>
        <a:lstStyle/>
        <a:p>
          <a:endParaRPr lang="en-US"/>
        </a:p>
      </dgm:t>
    </dgm:pt>
    <dgm:pt modelId="{7E5B9545-0BEE-4FB6-A72D-F70FFEE643E3}" type="sibTrans" cxnId="{FFEAEF2B-F7DD-4547-81B5-DA728135C6CE}">
      <dgm:prSet/>
      <dgm:spPr/>
      <dgm:t>
        <a:bodyPr/>
        <a:lstStyle/>
        <a:p>
          <a:endParaRPr lang="en-US"/>
        </a:p>
      </dgm:t>
    </dgm:pt>
    <dgm:pt modelId="{32ECE509-74E3-4013-B002-274A36E4C1C3}" type="pres">
      <dgm:prSet presAssocID="{F55545E4-5F47-4421-86AB-42277A7FA450}" presName="Name0" presStyleCnt="0">
        <dgm:presLayoutVars>
          <dgm:chMax val="1"/>
          <dgm:dir/>
          <dgm:animLvl val="ctr"/>
          <dgm:resizeHandles val="exact"/>
        </dgm:presLayoutVars>
      </dgm:prSet>
      <dgm:spPr/>
      <dgm:t>
        <a:bodyPr/>
        <a:lstStyle/>
        <a:p>
          <a:endParaRPr lang="en-US"/>
        </a:p>
      </dgm:t>
    </dgm:pt>
    <dgm:pt modelId="{166B6618-FF8F-438E-BD34-FF7C1DC00BB3}" type="pres">
      <dgm:prSet presAssocID="{A0FA65C5-AB12-4209-A82B-E866ED4D9CF6}" presName="centerShape" presStyleLbl="node0" presStyleIdx="0" presStyleCnt="1"/>
      <dgm:spPr/>
      <dgm:t>
        <a:bodyPr/>
        <a:lstStyle/>
        <a:p>
          <a:endParaRPr lang="en-US"/>
        </a:p>
      </dgm:t>
    </dgm:pt>
    <dgm:pt modelId="{3379C72F-A2D9-41C6-AC17-56F7A383B88D}" type="pres">
      <dgm:prSet presAssocID="{AA79A963-7667-4BD5-AF2C-762466A554C6}" presName="node" presStyleLbl="node1" presStyleIdx="0" presStyleCnt="4">
        <dgm:presLayoutVars>
          <dgm:bulletEnabled val="1"/>
        </dgm:presLayoutVars>
      </dgm:prSet>
      <dgm:spPr/>
      <dgm:t>
        <a:bodyPr/>
        <a:lstStyle/>
        <a:p>
          <a:endParaRPr lang="en-US"/>
        </a:p>
      </dgm:t>
    </dgm:pt>
    <dgm:pt modelId="{55927BE8-A706-485B-A720-368E0B82BDC4}" type="pres">
      <dgm:prSet presAssocID="{AA79A963-7667-4BD5-AF2C-762466A554C6}" presName="dummy" presStyleCnt="0"/>
      <dgm:spPr/>
    </dgm:pt>
    <dgm:pt modelId="{97DE3929-9488-401C-A62E-F98AC5ADE625}" type="pres">
      <dgm:prSet presAssocID="{088F4D8B-30DC-4449-BE74-9408E3E55916}" presName="sibTrans" presStyleLbl="sibTrans2D1" presStyleIdx="0" presStyleCnt="4"/>
      <dgm:spPr/>
      <dgm:t>
        <a:bodyPr/>
        <a:lstStyle/>
        <a:p>
          <a:endParaRPr lang="en-US"/>
        </a:p>
      </dgm:t>
    </dgm:pt>
    <dgm:pt modelId="{996CF2E4-6088-4916-8B9F-A7410DF5DD51}" type="pres">
      <dgm:prSet presAssocID="{BD8F68B1-1EB0-4C31-853B-AFF127BA25AE}" presName="node" presStyleLbl="node1" presStyleIdx="1" presStyleCnt="4">
        <dgm:presLayoutVars>
          <dgm:bulletEnabled val="1"/>
        </dgm:presLayoutVars>
      </dgm:prSet>
      <dgm:spPr/>
      <dgm:t>
        <a:bodyPr/>
        <a:lstStyle/>
        <a:p>
          <a:endParaRPr lang="en-US"/>
        </a:p>
      </dgm:t>
    </dgm:pt>
    <dgm:pt modelId="{A7A4D4B7-7C4E-4260-A819-7D14D788189E}" type="pres">
      <dgm:prSet presAssocID="{BD8F68B1-1EB0-4C31-853B-AFF127BA25AE}" presName="dummy" presStyleCnt="0"/>
      <dgm:spPr/>
    </dgm:pt>
    <dgm:pt modelId="{C2F18B8E-0558-4A81-88F6-68B490CFA0AF}" type="pres">
      <dgm:prSet presAssocID="{A64C0FB4-5A84-4AEE-8B44-CD6119B9F984}" presName="sibTrans" presStyleLbl="sibTrans2D1" presStyleIdx="1" presStyleCnt="4"/>
      <dgm:spPr/>
      <dgm:t>
        <a:bodyPr/>
        <a:lstStyle/>
        <a:p>
          <a:endParaRPr lang="en-US"/>
        </a:p>
      </dgm:t>
    </dgm:pt>
    <dgm:pt modelId="{C8045BB0-2103-4259-B3FA-970EE70113CC}" type="pres">
      <dgm:prSet presAssocID="{F412497F-DD02-44C7-B05A-1F44B18018C9}" presName="node" presStyleLbl="node1" presStyleIdx="2" presStyleCnt="4">
        <dgm:presLayoutVars>
          <dgm:bulletEnabled val="1"/>
        </dgm:presLayoutVars>
      </dgm:prSet>
      <dgm:spPr/>
      <dgm:t>
        <a:bodyPr/>
        <a:lstStyle/>
        <a:p>
          <a:endParaRPr lang="en-US"/>
        </a:p>
      </dgm:t>
    </dgm:pt>
    <dgm:pt modelId="{DA0A0063-13C3-4F5C-A81D-25B04274E074}" type="pres">
      <dgm:prSet presAssocID="{F412497F-DD02-44C7-B05A-1F44B18018C9}" presName="dummy" presStyleCnt="0"/>
      <dgm:spPr/>
    </dgm:pt>
    <dgm:pt modelId="{A4D91F12-C63F-4A43-A156-C8D1FFDE67C3}" type="pres">
      <dgm:prSet presAssocID="{63C3DCB6-BFE5-485C-8231-E60002C1488A}" presName="sibTrans" presStyleLbl="sibTrans2D1" presStyleIdx="2" presStyleCnt="4"/>
      <dgm:spPr/>
      <dgm:t>
        <a:bodyPr/>
        <a:lstStyle/>
        <a:p>
          <a:endParaRPr lang="en-US"/>
        </a:p>
      </dgm:t>
    </dgm:pt>
    <dgm:pt modelId="{15FB7D7E-EE07-4246-969F-2AF451024B34}" type="pres">
      <dgm:prSet presAssocID="{76B3EF9C-6218-436E-B77E-C5D1CB31C010}" presName="node" presStyleLbl="node1" presStyleIdx="3" presStyleCnt="4">
        <dgm:presLayoutVars>
          <dgm:bulletEnabled val="1"/>
        </dgm:presLayoutVars>
      </dgm:prSet>
      <dgm:spPr/>
      <dgm:t>
        <a:bodyPr/>
        <a:lstStyle/>
        <a:p>
          <a:endParaRPr lang="en-US"/>
        </a:p>
      </dgm:t>
    </dgm:pt>
    <dgm:pt modelId="{DADE0C2A-68B2-43F5-A129-44137CCC9A14}" type="pres">
      <dgm:prSet presAssocID="{76B3EF9C-6218-436E-B77E-C5D1CB31C010}" presName="dummy" presStyleCnt="0"/>
      <dgm:spPr/>
    </dgm:pt>
    <dgm:pt modelId="{92922130-8298-4A9F-8602-703CD11083EA}" type="pres">
      <dgm:prSet presAssocID="{7E5B9545-0BEE-4FB6-A72D-F70FFEE643E3}" presName="sibTrans" presStyleLbl="sibTrans2D1" presStyleIdx="3" presStyleCnt="4"/>
      <dgm:spPr/>
      <dgm:t>
        <a:bodyPr/>
        <a:lstStyle/>
        <a:p>
          <a:endParaRPr lang="en-US"/>
        </a:p>
      </dgm:t>
    </dgm:pt>
  </dgm:ptLst>
  <dgm:cxnLst>
    <dgm:cxn modelId="{74677DFB-243E-4416-81DC-DF1225BCDBF4}" type="presOf" srcId="{AA79A963-7667-4BD5-AF2C-762466A554C6}" destId="{3379C72F-A2D9-41C6-AC17-56F7A383B88D}" srcOrd="0" destOrd="0" presId="urn:microsoft.com/office/officeart/2005/8/layout/radial6"/>
    <dgm:cxn modelId="{7711067B-A860-412C-ABC4-111754D7A770}" srcId="{A0FA65C5-AB12-4209-A82B-E866ED4D9CF6}" destId="{F412497F-DD02-44C7-B05A-1F44B18018C9}" srcOrd="2" destOrd="0" parTransId="{57AAEE98-51A5-47BD-8F1E-58BACE27DA75}" sibTransId="{63C3DCB6-BFE5-485C-8231-E60002C1488A}"/>
    <dgm:cxn modelId="{3C381EBF-F6C4-4F70-B3DC-0C70363EF73A}" srcId="{A0FA65C5-AB12-4209-A82B-E866ED4D9CF6}" destId="{BD8F68B1-1EB0-4C31-853B-AFF127BA25AE}" srcOrd="1" destOrd="0" parTransId="{70C04E79-36C8-4CF9-AC93-37E90586103F}" sibTransId="{A64C0FB4-5A84-4AEE-8B44-CD6119B9F984}"/>
    <dgm:cxn modelId="{5CD637A6-9140-4BE3-BD52-40DD8452A7F5}" type="presOf" srcId="{088F4D8B-30DC-4449-BE74-9408E3E55916}" destId="{97DE3929-9488-401C-A62E-F98AC5ADE625}" srcOrd="0" destOrd="0" presId="urn:microsoft.com/office/officeart/2005/8/layout/radial6"/>
    <dgm:cxn modelId="{384832B5-547C-4F0C-937D-09C9CC519E15}" type="presOf" srcId="{7E5B9545-0BEE-4FB6-A72D-F70FFEE643E3}" destId="{92922130-8298-4A9F-8602-703CD11083EA}" srcOrd="0" destOrd="0" presId="urn:microsoft.com/office/officeart/2005/8/layout/radial6"/>
    <dgm:cxn modelId="{FFEAEF2B-F7DD-4547-81B5-DA728135C6CE}" srcId="{A0FA65C5-AB12-4209-A82B-E866ED4D9CF6}" destId="{76B3EF9C-6218-436E-B77E-C5D1CB31C010}" srcOrd="3" destOrd="0" parTransId="{A8C9267F-7CB3-4316-BF27-3E3DE5549BF7}" sibTransId="{7E5B9545-0BEE-4FB6-A72D-F70FFEE643E3}"/>
    <dgm:cxn modelId="{FF1A7A7E-FD3E-486F-A52A-4CA9D85C2C84}" type="presOf" srcId="{F412497F-DD02-44C7-B05A-1F44B18018C9}" destId="{C8045BB0-2103-4259-B3FA-970EE70113CC}" srcOrd="0" destOrd="0" presId="urn:microsoft.com/office/officeart/2005/8/layout/radial6"/>
    <dgm:cxn modelId="{8EBD736A-268F-4138-A2E8-15C478C400B3}" srcId="{A0FA65C5-AB12-4209-A82B-E866ED4D9CF6}" destId="{AA79A963-7667-4BD5-AF2C-762466A554C6}" srcOrd="0" destOrd="0" parTransId="{BE3C4354-EB20-4F0C-B4EB-46B50D43217C}" sibTransId="{088F4D8B-30DC-4449-BE74-9408E3E55916}"/>
    <dgm:cxn modelId="{C7D7B6A4-F736-4D47-A842-23D41621B4B3}" type="presOf" srcId="{A0FA65C5-AB12-4209-A82B-E866ED4D9CF6}" destId="{166B6618-FF8F-438E-BD34-FF7C1DC00BB3}" srcOrd="0" destOrd="0" presId="urn:microsoft.com/office/officeart/2005/8/layout/radial6"/>
    <dgm:cxn modelId="{DC754D5D-1F2B-40AC-A3E6-8DF51E7FBA05}" srcId="{F55545E4-5F47-4421-86AB-42277A7FA450}" destId="{A0FA65C5-AB12-4209-A82B-E866ED4D9CF6}" srcOrd="0" destOrd="0" parTransId="{C516E700-F186-4658-9DC6-D8B3C4090B47}" sibTransId="{BF2CDD5D-95A3-4152-A8FC-C235EAB0D32C}"/>
    <dgm:cxn modelId="{990A952C-47FC-412D-991E-C3F330251C1A}" type="presOf" srcId="{76B3EF9C-6218-436E-B77E-C5D1CB31C010}" destId="{15FB7D7E-EE07-4246-969F-2AF451024B34}" srcOrd="0" destOrd="0" presId="urn:microsoft.com/office/officeart/2005/8/layout/radial6"/>
    <dgm:cxn modelId="{9E1A58CB-274C-4124-BDA5-00F5C133E2EA}" type="presOf" srcId="{BD8F68B1-1EB0-4C31-853B-AFF127BA25AE}" destId="{996CF2E4-6088-4916-8B9F-A7410DF5DD51}" srcOrd="0" destOrd="0" presId="urn:microsoft.com/office/officeart/2005/8/layout/radial6"/>
    <dgm:cxn modelId="{F82412B9-F490-4BBE-96C5-E2CF7EF26E3F}" type="presOf" srcId="{63C3DCB6-BFE5-485C-8231-E60002C1488A}" destId="{A4D91F12-C63F-4A43-A156-C8D1FFDE67C3}" srcOrd="0" destOrd="0" presId="urn:microsoft.com/office/officeart/2005/8/layout/radial6"/>
    <dgm:cxn modelId="{67CED19D-86E4-47DD-A7FC-DDA82A94365C}" type="presOf" srcId="{F55545E4-5F47-4421-86AB-42277A7FA450}" destId="{32ECE509-74E3-4013-B002-274A36E4C1C3}" srcOrd="0" destOrd="0" presId="urn:microsoft.com/office/officeart/2005/8/layout/radial6"/>
    <dgm:cxn modelId="{B8AD8ECB-BCB0-46B5-925C-BA33DA0B08D2}" type="presOf" srcId="{A64C0FB4-5A84-4AEE-8B44-CD6119B9F984}" destId="{C2F18B8E-0558-4A81-88F6-68B490CFA0AF}" srcOrd="0" destOrd="0" presId="urn:microsoft.com/office/officeart/2005/8/layout/radial6"/>
    <dgm:cxn modelId="{74F9D474-BF1D-465F-B4C8-B6D69DF6F896}" type="presParOf" srcId="{32ECE509-74E3-4013-B002-274A36E4C1C3}" destId="{166B6618-FF8F-438E-BD34-FF7C1DC00BB3}" srcOrd="0" destOrd="0" presId="urn:microsoft.com/office/officeart/2005/8/layout/radial6"/>
    <dgm:cxn modelId="{F5041B96-C12B-4F6A-AA94-B8DF505B6961}" type="presParOf" srcId="{32ECE509-74E3-4013-B002-274A36E4C1C3}" destId="{3379C72F-A2D9-41C6-AC17-56F7A383B88D}" srcOrd="1" destOrd="0" presId="urn:microsoft.com/office/officeart/2005/8/layout/radial6"/>
    <dgm:cxn modelId="{F17643A0-80A2-4D36-B862-8A840547EACB}" type="presParOf" srcId="{32ECE509-74E3-4013-B002-274A36E4C1C3}" destId="{55927BE8-A706-485B-A720-368E0B82BDC4}" srcOrd="2" destOrd="0" presId="urn:microsoft.com/office/officeart/2005/8/layout/radial6"/>
    <dgm:cxn modelId="{613F73CB-61FA-4F8B-8CC1-58ACC5C31CE6}" type="presParOf" srcId="{32ECE509-74E3-4013-B002-274A36E4C1C3}" destId="{97DE3929-9488-401C-A62E-F98AC5ADE625}" srcOrd="3" destOrd="0" presId="urn:microsoft.com/office/officeart/2005/8/layout/radial6"/>
    <dgm:cxn modelId="{6ECBBA50-06B8-4D0F-89D4-691027F124CD}" type="presParOf" srcId="{32ECE509-74E3-4013-B002-274A36E4C1C3}" destId="{996CF2E4-6088-4916-8B9F-A7410DF5DD51}" srcOrd="4" destOrd="0" presId="urn:microsoft.com/office/officeart/2005/8/layout/radial6"/>
    <dgm:cxn modelId="{B29B5234-7BDC-4C40-9E17-35AFB5F37F3C}" type="presParOf" srcId="{32ECE509-74E3-4013-B002-274A36E4C1C3}" destId="{A7A4D4B7-7C4E-4260-A819-7D14D788189E}" srcOrd="5" destOrd="0" presId="urn:microsoft.com/office/officeart/2005/8/layout/radial6"/>
    <dgm:cxn modelId="{32D2E863-A3BC-4E75-8CBA-BF623CEAA2EA}" type="presParOf" srcId="{32ECE509-74E3-4013-B002-274A36E4C1C3}" destId="{C2F18B8E-0558-4A81-88F6-68B490CFA0AF}" srcOrd="6" destOrd="0" presId="urn:microsoft.com/office/officeart/2005/8/layout/radial6"/>
    <dgm:cxn modelId="{099201BE-DCD1-4D12-899D-A22B6DE47B05}" type="presParOf" srcId="{32ECE509-74E3-4013-B002-274A36E4C1C3}" destId="{C8045BB0-2103-4259-B3FA-970EE70113CC}" srcOrd="7" destOrd="0" presId="urn:microsoft.com/office/officeart/2005/8/layout/radial6"/>
    <dgm:cxn modelId="{234F4986-B786-47AF-9224-7A5D0060F655}" type="presParOf" srcId="{32ECE509-74E3-4013-B002-274A36E4C1C3}" destId="{DA0A0063-13C3-4F5C-A81D-25B04274E074}" srcOrd="8" destOrd="0" presId="urn:microsoft.com/office/officeart/2005/8/layout/radial6"/>
    <dgm:cxn modelId="{AD6F1A6A-B931-472F-BFA3-166C0C78EBF0}" type="presParOf" srcId="{32ECE509-74E3-4013-B002-274A36E4C1C3}" destId="{A4D91F12-C63F-4A43-A156-C8D1FFDE67C3}" srcOrd="9" destOrd="0" presId="urn:microsoft.com/office/officeart/2005/8/layout/radial6"/>
    <dgm:cxn modelId="{8772617A-7401-4946-AE5D-40173A28B7CC}" type="presParOf" srcId="{32ECE509-74E3-4013-B002-274A36E4C1C3}" destId="{15FB7D7E-EE07-4246-969F-2AF451024B34}" srcOrd="10" destOrd="0" presId="urn:microsoft.com/office/officeart/2005/8/layout/radial6"/>
    <dgm:cxn modelId="{637184F8-BEAD-4168-94C8-53E8E26D80A3}" type="presParOf" srcId="{32ECE509-74E3-4013-B002-274A36E4C1C3}" destId="{DADE0C2A-68B2-43F5-A129-44137CCC9A14}" srcOrd="11" destOrd="0" presId="urn:microsoft.com/office/officeart/2005/8/layout/radial6"/>
    <dgm:cxn modelId="{D19DD3D8-09CC-4425-BBB7-951C017C9789}" type="presParOf" srcId="{32ECE509-74E3-4013-B002-274A36E4C1C3}" destId="{92922130-8298-4A9F-8602-703CD11083E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0D33A4-343A-40EC-B4DF-D6FB2BA4B5D3}" type="doc">
      <dgm:prSet loTypeId="urn:microsoft.com/office/officeart/2005/8/layout/funnel1" loCatId="relationship" qsTypeId="urn:microsoft.com/office/officeart/2005/8/quickstyle/simple1" qsCatId="simple" csTypeId="urn:microsoft.com/office/officeart/2005/8/colors/accent1_2" csCatId="accent1" phldr="1"/>
      <dgm:spPr/>
    </dgm:pt>
    <dgm:pt modelId="{5EA13827-1CD0-4BE7-AC87-67AEEE3D11FB}">
      <dgm:prSet phldrT="[Text]"/>
      <dgm:spPr/>
      <dgm:t>
        <a:bodyPr/>
        <a:lstStyle/>
        <a:p>
          <a:r>
            <a:rPr lang="en-US"/>
            <a:t>Lower frequency of use of evidence-based practices and poorer quality of care</a:t>
          </a:r>
        </a:p>
        <a:p>
          <a:r>
            <a:rPr lang="en-US">
              <a:hlinkClick xmlns:r="http://schemas.openxmlformats.org/officeDocument/2006/relationships" r:id="rId1"/>
            </a:rPr>
            <a:t>Link</a:t>
          </a:r>
          <a:r>
            <a:rPr lang="en-US"/>
            <a:t> to study</a:t>
          </a:r>
        </a:p>
      </dgm:t>
    </dgm:pt>
    <dgm:pt modelId="{8FDBD53D-C2EC-42C2-A1F8-933AC8F0E777}" type="parTrans" cxnId="{831A695E-11CB-4949-9F8F-D3076D72FE79}">
      <dgm:prSet/>
      <dgm:spPr/>
      <dgm:t>
        <a:bodyPr/>
        <a:lstStyle/>
        <a:p>
          <a:endParaRPr lang="en-US"/>
        </a:p>
      </dgm:t>
    </dgm:pt>
    <dgm:pt modelId="{223FA669-7F38-4601-878E-F53B89F764FA}" type="sibTrans" cxnId="{831A695E-11CB-4949-9F8F-D3076D72FE79}">
      <dgm:prSet/>
      <dgm:spPr/>
      <dgm:t>
        <a:bodyPr/>
        <a:lstStyle/>
        <a:p>
          <a:endParaRPr lang="en-US"/>
        </a:p>
      </dgm:t>
    </dgm:pt>
    <dgm:pt modelId="{845793A7-F862-400D-913F-C0238009658B}">
      <dgm:prSet phldrT="[Text]"/>
      <dgm:spPr/>
      <dgm:t>
        <a:bodyPr/>
        <a:lstStyle/>
        <a:p>
          <a:r>
            <a:rPr lang="en-US"/>
            <a:t>Higher negative health outcomes</a:t>
          </a:r>
        </a:p>
      </dgm:t>
    </dgm:pt>
    <dgm:pt modelId="{1E0B571D-730B-42BE-AE5A-B209A28CE1B1}" type="parTrans" cxnId="{F4C6615F-5FD7-4897-A7C3-F927F629D493}">
      <dgm:prSet/>
      <dgm:spPr/>
      <dgm:t>
        <a:bodyPr/>
        <a:lstStyle/>
        <a:p>
          <a:endParaRPr lang="en-US"/>
        </a:p>
      </dgm:t>
    </dgm:pt>
    <dgm:pt modelId="{D384898F-38F8-4B9F-9C00-D9887805FC2E}" type="sibTrans" cxnId="{F4C6615F-5FD7-4897-A7C3-F927F629D493}">
      <dgm:prSet/>
      <dgm:spPr/>
      <dgm:t>
        <a:bodyPr/>
        <a:lstStyle/>
        <a:p>
          <a:endParaRPr lang="en-US"/>
        </a:p>
      </dgm:t>
    </dgm:pt>
    <dgm:pt modelId="{A1315AFC-927D-4530-B5BA-2797369FAE41}">
      <dgm:prSet phldrT="[Text]"/>
      <dgm:spPr/>
      <dgm:t>
        <a:bodyPr/>
        <a:lstStyle/>
        <a:p>
          <a:r>
            <a:rPr lang="en-US"/>
            <a:t>Barriers to housing due to health issues</a:t>
          </a:r>
        </a:p>
      </dgm:t>
    </dgm:pt>
    <dgm:pt modelId="{C4AC7EDE-A9BE-4060-8505-79F67251F704}" type="parTrans" cxnId="{03FBBA62-6E5F-4815-87BF-62D11DD309C9}">
      <dgm:prSet/>
      <dgm:spPr/>
      <dgm:t>
        <a:bodyPr/>
        <a:lstStyle/>
        <a:p>
          <a:endParaRPr lang="en-US"/>
        </a:p>
      </dgm:t>
    </dgm:pt>
    <dgm:pt modelId="{9AC1B141-4BE3-4CBA-85FC-9C7E789CBC20}" type="sibTrans" cxnId="{03FBBA62-6E5F-4815-87BF-62D11DD309C9}">
      <dgm:prSet/>
      <dgm:spPr/>
      <dgm:t>
        <a:bodyPr/>
        <a:lstStyle/>
        <a:p>
          <a:endParaRPr lang="en-US"/>
        </a:p>
      </dgm:t>
    </dgm:pt>
    <dgm:pt modelId="{7AB6A9C1-89A0-4F58-8C37-FC67D475E0B8}">
      <dgm:prSet/>
      <dgm:spPr/>
      <dgm:t>
        <a:bodyPr/>
        <a:lstStyle/>
        <a:p>
          <a:endParaRPr lang="en-US"/>
        </a:p>
      </dgm:t>
    </dgm:pt>
    <dgm:pt modelId="{76485BBC-B455-4E08-A180-16FEA2C11B39}" type="parTrans" cxnId="{46C208BB-8ADF-4B86-A0D4-16D13298F53E}">
      <dgm:prSet/>
      <dgm:spPr/>
      <dgm:t>
        <a:bodyPr/>
        <a:lstStyle/>
        <a:p>
          <a:endParaRPr lang="en-US"/>
        </a:p>
      </dgm:t>
    </dgm:pt>
    <dgm:pt modelId="{CD5529CD-8C6E-4AF3-9062-614628BBFE08}" type="sibTrans" cxnId="{46C208BB-8ADF-4B86-A0D4-16D13298F53E}">
      <dgm:prSet/>
      <dgm:spPr/>
      <dgm:t>
        <a:bodyPr/>
        <a:lstStyle/>
        <a:p>
          <a:endParaRPr lang="en-US"/>
        </a:p>
      </dgm:t>
    </dgm:pt>
    <dgm:pt modelId="{82EC62A6-0580-43C2-8156-1FFA5A5A27C4}" type="pres">
      <dgm:prSet presAssocID="{ED0D33A4-343A-40EC-B4DF-D6FB2BA4B5D3}" presName="Name0" presStyleCnt="0">
        <dgm:presLayoutVars>
          <dgm:chMax val="4"/>
          <dgm:resizeHandles val="exact"/>
        </dgm:presLayoutVars>
      </dgm:prSet>
      <dgm:spPr/>
    </dgm:pt>
    <dgm:pt modelId="{BEDB8B85-820C-4C3F-8995-A1027F888EB1}" type="pres">
      <dgm:prSet presAssocID="{ED0D33A4-343A-40EC-B4DF-D6FB2BA4B5D3}" presName="ellipse" presStyleLbl="trBgShp" presStyleIdx="0" presStyleCnt="1"/>
      <dgm:spPr/>
    </dgm:pt>
    <dgm:pt modelId="{A3ACAA2B-5EC0-43BA-A274-C9020B878BD0}" type="pres">
      <dgm:prSet presAssocID="{ED0D33A4-343A-40EC-B4DF-D6FB2BA4B5D3}" presName="arrow1" presStyleLbl="fgShp" presStyleIdx="0" presStyleCnt="1"/>
      <dgm:spPr/>
    </dgm:pt>
    <dgm:pt modelId="{3F7B7E48-8972-4AD6-A40A-4E5FDE9ABEFF}" type="pres">
      <dgm:prSet presAssocID="{ED0D33A4-343A-40EC-B4DF-D6FB2BA4B5D3}" presName="rectangle" presStyleLbl="revTx" presStyleIdx="0" presStyleCnt="1">
        <dgm:presLayoutVars>
          <dgm:bulletEnabled val="1"/>
        </dgm:presLayoutVars>
      </dgm:prSet>
      <dgm:spPr/>
      <dgm:t>
        <a:bodyPr/>
        <a:lstStyle/>
        <a:p>
          <a:endParaRPr lang="en-US"/>
        </a:p>
      </dgm:t>
    </dgm:pt>
    <dgm:pt modelId="{5A3F54C1-2FDF-4431-B792-B2B67C7CE454}" type="pres">
      <dgm:prSet presAssocID="{845793A7-F862-400D-913F-C0238009658B}" presName="item1" presStyleLbl="node1" presStyleIdx="0" presStyleCnt="3">
        <dgm:presLayoutVars>
          <dgm:bulletEnabled val="1"/>
        </dgm:presLayoutVars>
      </dgm:prSet>
      <dgm:spPr/>
      <dgm:t>
        <a:bodyPr/>
        <a:lstStyle/>
        <a:p>
          <a:endParaRPr lang="en-US"/>
        </a:p>
      </dgm:t>
    </dgm:pt>
    <dgm:pt modelId="{0654700B-DF7B-4AA4-85FD-240DA9B17F2F}" type="pres">
      <dgm:prSet presAssocID="{A1315AFC-927D-4530-B5BA-2797369FAE41}" presName="item2" presStyleLbl="node1" presStyleIdx="1" presStyleCnt="3">
        <dgm:presLayoutVars>
          <dgm:bulletEnabled val="1"/>
        </dgm:presLayoutVars>
      </dgm:prSet>
      <dgm:spPr/>
      <dgm:t>
        <a:bodyPr/>
        <a:lstStyle/>
        <a:p>
          <a:endParaRPr lang="en-US"/>
        </a:p>
      </dgm:t>
    </dgm:pt>
    <dgm:pt modelId="{38EDBC54-6EE8-426B-AC14-F2445135F71A}" type="pres">
      <dgm:prSet presAssocID="{7AB6A9C1-89A0-4F58-8C37-FC67D475E0B8}" presName="item3" presStyleLbl="node1" presStyleIdx="2" presStyleCnt="3" custScaleX="124366" custScaleY="98246">
        <dgm:presLayoutVars>
          <dgm:bulletEnabled val="1"/>
        </dgm:presLayoutVars>
      </dgm:prSet>
      <dgm:spPr/>
      <dgm:t>
        <a:bodyPr/>
        <a:lstStyle/>
        <a:p>
          <a:endParaRPr lang="en-US"/>
        </a:p>
      </dgm:t>
    </dgm:pt>
    <dgm:pt modelId="{D8FB0231-581A-422D-BF35-60CDA8547C25}" type="pres">
      <dgm:prSet presAssocID="{ED0D33A4-343A-40EC-B4DF-D6FB2BA4B5D3}" presName="funnel" presStyleLbl="trAlignAcc1" presStyleIdx="0" presStyleCnt="1"/>
      <dgm:spPr/>
    </dgm:pt>
  </dgm:ptLst>
  <dgm:cxnLst>
    <dgm:cxn modelId="{46C208BB-8ADF-4B86-A0D4-16D13298F53E}" srcId="{ED0D33A4-343A-40EC-B4DF-D6FB2BA4B5D3}" destId="{7AB6A9C1-89A0-4F58-8C37-FC67D475E0B8}" srcOrd="3" destOrd="0" parTransId="{76485BBC-B455-4E08-A180-16FEA2C11B39}" sibTransId="{CD5529CD-8C6E-4AF3-9062-614628BBFE08}"/>
    <dgm:cxn modelId="{B8E4D5AD-81D0-49B6-A9E1-29CB81AF48A2}" type="presOf" srcId="{A1315AFC-927D-4530-B5BA-2797369FAE41}" destId="{5A3F54C1-2FDF-4431-B792-B2B67C7CE454}" srcOrd="0" destOrd="0" presId="urn:microsoft.com/office/officeart/2005/8/layout/funnel1"/>
    <dgm:cxn modelId="{41AEE099-918E-4DE4-ACE1-5ED1645CD992}" type="presOf" srcId="{7AB6A9C1-89A0-4F58-8C37-FC67D475E0B8}" destId="{3F7B7E48-8972-4AD6-A40A-4E5FDE9ABEFF}" srcOrd="0" destOrd="0" presId="urn:microsoft.com/office/officeart/2005/8/layout/funnel1"/>
    <dgm:cxn modelId="{737369CF-1732-4258-804C-127276BF3B15}" type="presOf" srcId="{845793A7-F862-400D-913F-C0238009658B}" destId="{0654700B-DF7B-4AA4-85FD-240DA9B17F2F}" srcOrd="0" destOrd="0" presId="urn:microsoft.com/office/officeart/2005/8/layout/funnel1"/>
    <dgm:cxn modelId="{831A695E-11CB-4949-9F8F-D3076D72FE79}" srcId="{ED0D33A4-343A-40EC-B4DF-D6FB2BA4B5D3}" destId="{5EA13827-1CD0-4BE7-AC87-67AEEE3D11FB}" srcOrd="0" destOrd="0" parTransId="{8FDBD53D-C2EC-42C2-A1F8-933AC8F0E777}" sibTransId="{223FA669-7F38-4601-878E-F53B89F764FA}"/>
    <dgm:cxn modelId="{03FBBA62-6E5F-4815-87BF-62D11DD309C9}" srcId="{ED0D33A4-343A-40EC-B4DF-D6FB2BA4B5D3}" destId="{A1315AFC-927D-4530-B5BA-2797369FAE41}" srcOrd="2" destOrd="0" parTransId="{C4AC7EDE-A9BE-4060-8505-79F67251F704}" sibTransId="{9AC1B141-4BE3-4CBA-85FC-9C7E789CBC20}"/>
    <dgm:cxn modelId="{F4C6615F-5FD7-4897-A7C3-F927F629D493}" srcId="{ED0D33A4-343A-40EC-B4DF-D6FB2BA4B5D3}" destId="{845793A7-F862-400D-913F-C0238009658B}" srcOrd="1" destOrd="0" parTransId="{1E0B571D-730B-42BE-AE5A-B209A28CE1B1}" sibTransId="{D384898F-38F8-4B9F-9C00-D9887805FC2E}"/>
    <dgm:cxn modelId="{DFEC3980-3649-492C-9BF2-964951B95468}" type="presOf" srcId="{ED0D33A4-343A-40EC-B4DF-D6FB2BA4B5D3}" destId="{82EC62A6-0580-43C2-8156-1FFA5A5A27C4}" srcOrd="0" destOrd="0" presId="urn:microsoft.com/office/officeart/2005/8/layout/funnel1"/>
    <dgm:cxn modelId="{48207B29-0AE3-48F7-A22F-A2F7464EF054}" type="presOf" srcId="{5EA13827-1CD0-4BE7-AC87-67AEEE3D11FB}" destId="{38EDBC54-6EE8-426B-AC14-F2445135F71A}" srcOrd="0" destOrd="0" presId="urn:microsoft.com/office/officeart/2005/8/layout/funnel1"/>
    <dgm:cxn modelId="{2138960B-77D9-4B58-A536-0941E497FE84}" type="presParOf" srcId="{82EC62A6-0580-43C2-8156-1FFA5A5A27C4}" destId="{BEDB8B85-820C-4C3F-8995-A1027F888EB1}" srcOrd="0" destOrd="0" presId="urn:microsoft.com/office/officeart/2005/8/layout/funnel1"/>
    <dgm:cxn modelId="{ECE23ECC-361B-48BA-A6EE-E98EF5AAE9DB}" type="presParOf" srcId="{82EC62A6-0580-43C2-8156-1FFA5A5A27C4}" destId="{A3ACAA2B-5EC0-43BA-A274-C9020B878BD0}" srcOrd="1" destOrd="0" presId="urn:microsoft.com/office/officeart/2005/8/layout/funnel1"/>
    <dgm:cxn modelId="{A4D8B905-2D55-436F-A61A-DC0CDEFC9D46}" type="presParOf" srcId="{82EC62A6-0580-43C2-8156-1FFA5A5A27C4}" destId="{3F7B7E48-8972-4AD6-A40A-4E5FDE9ABEFF}" srcOrd="2" destOrd="0" presId="urn:microsoft.com/office/officeart/2005/8/layout/funnel1"/>
    <dgm:cxn modelId="{AA57F551-D17A-460E-A2D5-C7808E22067B}" type="presParOf" srcId="{82EC62A6-0580-43C2-8156-1FFA5A5A27C4}" destId="{5A3F54C1-2FDF-4431-B792-B2B67C7CE454}" srcOrd="3" destOrd="0" presId="urn:microsoft.com/office/officeart/2005/8/layout/funnel1"/>
    <dgm:cxn modelId="{ED58D14D-D577-4615-9E05-945A99B1D1D4}" type="presParOf" srcId="{82EC62A6-0580-43C2-8156-1FFA5A5A27C4}" destId="{0654700B-DF7B-4AA4-85FD-240DA9B17F2F}" srcOrd="4" destOrd="0" presId="urn:microsoft.com/office/officeart/2005/8/layout/funnel1"/>
    <dgm:cxn modelId="{C2197CF9-2CF2-447E-B0C2-C2795CC03EAB}" type="presParOf" srcId="{82EC62A6-0580-43C2-8156-1FFA5A5A27C4}" destId="{38EDBC54-6EE8-426B-AC14-F2445135F71A}" srcOrd="5" destOrd="0" presId="urn:microsoft.com/office/officeart/2005/8/layout/funnel1"/>
    <dgm:cxn modelId="{7AB0475F-7D6D-4BFD-8E3F-79F4C91AC117}" type="presParOf" srcId="{82EC62A6-0580-43C2-8156-1FFA5A5A27C4}" destId="{D8FB0231-581A-422D-BF35-60CDA8547C25}"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20C956-8B4A-4A96-828D-7575F9A921B8}"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921D0DC8-CCC6-43D6-B8F4-BD72CB5BB8C6}">
      <dgm:prSet/>
      <dgm:spPr/>
      <dgm:t>
        <a:bodyPr/>
        <a:lstStyle/>
        <a:p>
          <a:pPr rtl="0"/>
          <a:r>
            <a:rPr lang="en-US"/>
            <a:t>Dysfunctional Rescuing</a:t>
          </a:r>
        </a:p>
      </dgm:t>
    </dgm:pt>
    <dgm:pt modelId="{08A423F3-14D4-4D66-ADC3-63D243A783D4}" type="parTrans" cxnId="{504763F5-A42D-437A-9502-FD6234AE9E87}">
      <dgm:prSet/>
      <dgm:spPr/>
      <dgm:t>
        <a:bodyPr/>
        <a:lstStyle/>
        <a:p>
          <a:endParaRPr lang="en-US"/>
        </a:p>
      </dgm:t>
    </dgm:pt>
    <dgm:pt modelId="{BEF442F4-C283-440C-AA93-A28F0B872D84}" type="sibTrans" cxnId="{504763F5-A42D-437A-9502-FD6234AE9E87}">
      <dgm:prSet/>
      <dgm:spPr/>
      <dgm:t>
        <a:bodyPr/>
        <a:lstStyle/>
        <a:p>
          <a:endParaRPr lang="en-US"/>
        </a:p>
      </dgm:t>
    </dgm:pt>
    <dgm:pt modelId="{CA3D5F49-04E6-40AB-9A2D-2CE09D1815CF}">
      <dgm:prSet/>
      <dgm:spPr/>
      <dgm:t>
        <a:bodyPr/>
        <a:lstStyle/>
        <a:p>
          <a:pPr rtl="0"/>
          <a:r>
            <a:rPr lang="en-US"/>
            <a:t>Bucket solutions</a:t>
          </a:r>
        </a:p>
      </dgm:t>
    </dgm:pt>
    <dgm:pt modelId="{D4D83F59-1B3F-41F5-B36E-A5F0375271DE}" type="parTrans" cxnId="{C83AE367-C986-4DF4-AB41-F15E8418E1C9}">
      <dgm:prSet/>
      <dgm:spPr/>
      <dgm:t>
        <a:bodyPr/>
        <a:lstStyle/>
        <a:p>
          <a:endParaRPr lang="en-US"/>
        </a:p>
      </dgm:t>
    </dgm:pt>
    <dgm:pt modelId="{B1479EAE-D81D-4A7B-AEC3-474AA464343E}" type="sibTrans" cxnId="{C83AE367-C986-4DF4-AB41-F15E8418E1C9}">
      <dgm:prSet/>
      <dgm:spPr/>
      <dgm:t>
        <a:bodyPr/>
        <a:lstStyle/>
        <a:p>
          <a:endParaRPr lang="en-US"/>
        </a:p>
      </dgm:t>
    </dgm:pt>
    <dgm:pt modelId="{0FD5E603-095B-40B0-95EC-ECF247F86B59}">
      <dgm:prSet/>
      <dgm:spPr/>
      <dgm:t>
        <a:bodyPr/>
        <a:lstStyle/>
        <a:p>
          <a:r>
            <a:rPr lang="en-US"/>
            <a:t>Labeling</a:t>
          </a:r>
        </a:p>
      </dgm:t>
    </dgm:pt>
    <dgm:pt modelId="{2D9ECA00-B095-4567-B857-C01C993F4595}" type="parTrans" cxnId="{EB6DDE6B-8FE3-413F-8C6B-D36BD451D61B}">
      <dgm:prSet/>
      <dgm:spPr/>
      <dgm:t>
        <a:bodyPr/>
        <a:lstStyle/>
        <a:p>
          <a:endParaRPr lang="en-US"/>
        </a:p>
      </dgm:t>
    </dgm:pt>
    <dgm:pt modelId="{55246D2D-604A-439F-93AA-D7D4345CD710}" type="sibTrans" cxnId="{EB6DDE6B-8FE3-413F-8C6B-D36BD451D61B}">
      <dgm:prSet/>
      <dgm:spPr/>
      <dgm:t>
        <a:bodyPr/>
        <a:lstStyle/>
        <a:p>
          <a:endParaRPr lang="en-US"/>
        </a:p>
      </dgm:t>
    </dgm:pt>
    <dgm:pt modelId="{A74CB859-5ABA-436A-827D-A7AF3A5E39FD}">
      <dgm:prSet/>
      <dgm:spPr/>
      <dgm:t>
        <a:bodyPr/>
        <a:lstStyle/>
        <a:p>
          <a:r>
            <a:rPr lang="en-US"/>
            <a:t>Triggering</a:t>
          </a:r>
        </a:p>
      </dgm:t>
    </dgm:pt>
    <dgm:pt modelId="{001178BB-7FB9-45F7-A175-0618E06DA266}" type="parTrans" cxnId="{91BE2AB1-DFC8-4520-973E-CC71825CF861}">
      <dgm:prSet/>
      <dgm:spPr/>
      <dgm:t>
        <a:bodyPr/>
        <a:lstStyle/>
        <a:p>
          <a:endParaRPr lang="en-US"/>
        </a:p>
      </dgm:t>
    </dgm:pt>
    <dgm:pt modelId="{A2044061-BF8A-43A5-BE20-F7F6C5B86270}" type="sibTrans" cxnId="{91BE2AB1-DFC8-4520-973E-CC71825CF861}">
      <dgm:prSet/>
      <dgm:spPr/>
      <dgm:t>
        <a:bodyPr/>
        <a:lstStyle/>
        <a:p>
          <a:endParaRPr lang="en-US"/>
        </a:p>
      </dgm:t>
    </dgm:pt>
    <dgm:pt modelId="{C3B30939-D6B2-4CD4-B56A-BE66232B6CE5}">
      <dgm:prSet/>
      <dgm:spPr/>
      <dgm:t>
        <a:bodyPr/>
        <a:lstStyle/>
        <a:p>
          <a:r>
            <a:rPr lang="en-US"/>
            <a:t>Prescriptive</a:t>
          </a:r>
        </a:p>
      </dgm:t>
    </dgm:pt>
    <dgm:pt modelId="{4A77FBE1-B94F-445C-89B8-00EBE8594268}" type="parTrans" cxnId="{4DBD453B-7E31-4B02-9521-9B2CC8F2DE9D}">
      <dgm:prSet/>
      <dgm:spPr/>
      <dgm:t>
        <a:bodyPr/>
        <a:lstStyle/>
        <a:p>
          <a:endParaRPr lang="en-US"/>
        </a:p>
      </dgm:t>
    </dgm:pt>
    <dgm:pt modelId="{779A62C7-46F6-4696-B9DC-8FD1D002F1C1}" type="sibTrans" cxnId="{4DBD453B-7E31-4B02-9521-9B2CC8F2DE9D}">
      <dgm:prSet/>
      <dgm:spPr/>
      <dgm:t>
        <a:bodyPr/>
        <a:lstStyle/>
        <a:p>
          <a:endParaRPr lang="en-US"/>
        </a:p>
      </dgm:t>
    </dgm:pt>
    <dgm:pt modelId="{33BA9DED-EE67-4FE4-AB64-09A9FCC90C69}" type="pres">
      <dgm:prSet presAssocID="{4720C956-8B4A-4A96-828D-7575F9A921B8}" presName="diagram" presStyleCnt="0">
        <dgm:presLayoutVars>
          <dgm:dir/>
          <dgm:resizeHandles val="exact"/>
        </dgm:presLayoutVars>
      </dgm:prSet>
      <dgm:spPr/>
      <dgm:t>
        <a:bodyPr/>
        <a:lstStyle/>
        <a:p>
          <a:endParaRPr lang="en-US"/>
        </a:p>
      </dgm:t>
    </dgm:pt>
    <dgm:pt modelId="{2098C136-6A9C-4BDB-B35F-A35FD5065243}" type="pres">
      <dgm:prSet presAssocID="{921D0DC8-CCC6-43D6-B8F4-BD72CB5BB8C6}" presName="node" presStyleLbl="node1" presStyleIdx="0" presStyleCnt="5">
        <dgm:presLayoutVars>
          <dgm:bulletEnabled val="1"/>
        </dgm:presLayoutVars>
      </dgm:prSet>
      <dgm:spPr/>
      <dgm:t>
        <a:bodyPr/>
        <a:lstStyle/>
        <a:p>
          <a:endParaRPr lang="en-US"/>
        </a:p>
      </dgm:t>
    </dgm:pt>
    <dgm:pt modelId="{13B43AC5-F01C-4DF2-BF89-644F34FC0830}" type="pres">
      <dgm:prSet presAssocID="{BEF442F4-C283-440C-AA93-A28F0B872D84}" presName="sibTrans" presStyleCnt="0"/>
      <dgm:spPr/>
    </dgm:pt>
    <dgm:pt modelId="{51E6BCC1-07C5-4D18-BF84-928D5C212611}" type="pres">
      <dgm:prSet presAssocID="{CA3D5F49-04E6-40AB-9A2D-2CE09D1815CF}" presName="node" presStyleLbl="node1" presStyleIdx="1" presStyleCnt="5">
        <dgm:presLayoutVars>
          <dgm:bulletEnabled val="1"/>
        </dgm:presLayoutVars>
      </dgm:prSet>
      <dgm:spPr/>
      <dgm:t>
        <a:bodyPr/>
        <a:lstStyle/>
        <a:p>
          <a:endParaRPr lang="en-US"/>
        </a:p>
      </dgm:t>
    </dgm:pt>
    <dgm:pt modelId="{1E986B3A-8BB2-43CB-AC1D-FE0C5F55E2F9}" type="pres">
      <dgm:prSet presAssocID="{B1479EAE-D81D-4A7B-AEC3-474AA464343E}" presName="sibTrans" presStyleCnt="0"/>
      <dgm:spPr/>
    </dgm:pt>
    <dgm:pt modelId="{55E7D308-70CC-4F12-93D9-1FB56AE12B6F}" type="pres">
      <dgm:prSet presAssocID="{0FD5E603-095B-40B0-95EC-ECF247F86B59}" presName="node" presStyleLbl="node1" presStyleIdx="2" presStyleCnt="5">
        <dgm:presLayoutVars>
          <dgm:bulletEnabled val="1"/>
        </dgm:presLayoutVars>
      </dgm:prSet>
      <dgm:spPr/>
      <dgm:t>
        <a:bodyPr/>
        <a:lstStyle/>
        <a:p>
          <a:endParaRPr lang="en-US"/>
        </a:p>
      </dgm:t>
    </dgm:pt>
    <dgm:pt modelId="{460960F9-05F1-4003-AD47-A30C6DC20761}" type="pres">
      <dgm:prSet presAssocID="{55246D2D-604A-439F-93AA-D7D4345CD710}" presName="sibTrans" presStyleCnt="0"/>
      <dgm:spPr/>
    </dgm:pt>
    <dgm:pt modelId="{D0DE6DE8-27C6-4242-8102-780F6D87CA66}" type="pres">
      <dgm:prSet presAssocID="{A74CB859-5ABA-436A-827D-A7AF3A5E39FD}" presName="node" presStyleLbl="node1" presStyleIdx="3" presStyleCnt="5">
        <dgm:presLayoutVars>
          <dgm:bulletEnabled val="1"/>
        </dgm:presLayoutVars>
      </dgm:prSet>
      <dgm:spPr/>
      <dgm:t>
        <a:bodyPr/>
        <a:lstStyle/>
        <a:p>
          <a:endParaRPr lang="en-US"/>
        </a:p>
      </dgm:t>
    </dgm:pt>
    <dgm:pt modelId="{B16C16DC-921C-4007-AEB3-5571EBC4D8AB}" type="pres">
      <dgm:prSet presAssocID="{A2044061-BF8A-43A5-BE20-F7F6C5B86270}" presName="sibTrans" presStyleCnt="0"/>
      <dgm:spPr/>
    </dgm:pt>
    <dgm:pt modelId="{8D2EB36B-AA0C-45BA-A50A-8899A3FFDE68}" type="pres">
      <dgm:prSet presAssocID="{C3B30939-D6B2-4CD4-B56A-BE66232B6CE5}" presName="node" presStyleLbl="node1" presStyleIdx="4" presStyleCnt="5">
        <dgm:presLayoutVars>
          <dgm:bulletEnabled val="1"/>
        </dgm:presLayoutVars>
      </dgm:prSet>
      <dgm:spPr/>
      <dgm:t>
        <a:bodyPr/>
        <a:lstStyle/>
        <a:p>
          <a:endParaRPr lang="en-US"/>
        </a:p>
      </dgm:t>
    </dgm:pt>
  </dgm:ptLst>
  <dgm:cxnLst>
    <dgm:cxn modelId="{C83AE367-C986-4DF4-AB41-F15E8418E1C9}" srcId="{4720C956-8B4A-4A96-828D-7575F9A921B8}" destId="{CA3D5F49-04E6-40AB-9A2D-2CE09D1815CF}" srcOrd="1" destOrd="0" parTransId="{D4D83F59-1B3F-41F5-B36E-A5F0375271DE}" sibTransId="{B1479EAE-D81D-4A7B-AEC3-474AA464343E}"/>
    <dgm:cxn modelId="{4DBD453B-7E31-4B02-9521-9B2CC8F2DE9D}" srcId="{4720C956-8B4A-4A96-828D-7575F9A921B8}" destId="{C3B30939-D6B2-4CD4-B56A-BE66232B6CE5}" srcOrd="4" destOrd="0" parTransId="{4A77FBE1-B94F-445C-89B8-00EBE8594268}" sibTransId="{779A62C7-46F6-4696-B9DC-8FD1D002F1C1}"/>
    <dgm:cxn modelId="{718AF123-9160-4526-A358-634E3946A391}" type="presOf" srcId="{A74CB859-5ABA-436A-827D-A7AF3A5E39FD}" destId="{D0DE6DE8-27C6-4242-8102-780F6D87CA66}" srcOrd="0" destOrd="0" presId="urn:microsoft.com/office/officeart/2005/8/layout/default"/>
    <dgm:cxn modelId="{33B00018-5AD7-43D0-B601-47827F08D613}" type="presOf" srcId="{0FD5E603-095B-40B0-95EC-ECF247F86B59}" destId="{55E7D308-70CC-4F12-93D9-1FB56AE12B6F}" srcOrd="0" destOrd="0" presId="urn:microsoft.com/office/officeart/2005/8/layout/default"/>
    <dgm:cxn modelId="{EBC7BC67-DA37-4BF3-98D4-4B801B63B3D2}" type="presOf" srcId="{CA3D5F49-04E6-40AB-9A2D-2CE09D1815CF}" destId="{51E6BCC1-07C5-4D18-BF84-928D5C212611}" srcOrd="0" destOrd="0" presId="urn:microsoft.com/office/officeart/2005/8/layout/default"/>
    <dgm:cxn modelId="{9B1B24C0-B232-4B5C-94C1-180C72137C07}" type="presOf" srcId="{4720C956-8B4A-4A96-828D-7575F9A921B8}" destId="{33BA9DED-EE67-4FE4-AB64-09A9FCC90C69}" srcOrd="0" destOrd="0" presId="urn:microsoft.com/office/officeart/2005/8/layout/default"/>
    <dgm:cxn modelId="{FC518E97-EC2A-4BB6-BF21-A3FC151FD620}" type="presOf" srcId="{921D0DC8-CCC6-43D6-B8F4-BD72CB5BB8C6}" destId="{2098C136-6A9C-4BDB-B35F-A35FD5065243}" srcOrd="0" destOrd="0" presId="urn:microsoft.com/office/officeart/2005/8/layout/default"/>
    <dgm:cxn modelId="{EB6DDE6B-8FE3-413F-8C6B-D36BD451D61B}" srcId="{4720C956-8B4A-4A96-828D-7575F9A921B8}" destId="{0FD5E603-095B-40B0-95EC-ECF247F86B59}" srcOrd="2" destOrd="0" parTransId="{2D9ECA00-B095-4567-B857-C01C993F4595}" sibTransId="{55246D2D-604A-439F-93AA-D7D4345CD710}"/>
    <dgm:cxn modelId="{504763F5-A42D-437A-9502-FD6234AE9E87}" srcId="{4720C956-8B4A-4A96-828D-7575F9A921B8}" destId="{921D0DC8-CCC6-43D6-B8F4-BD72CB5BB8C6}" srcOrd="0" destOrd="0" parTransId="{08A423F3-14D4-4D66-ADC3-63D243A783D4}" sibTransId="{BEF442F4-C283-440C-AA93-A28F0B872D84}"/>
    <dgm:cxn modelId="{2D0A9966-2592-4E5F-B403-73ECB730714A}" type="presOf" srcId="{C3B30939-D6B2-4CD4-B56A-BE66232B6CE5}" destId="{8D2EB36B-AA0C-45BA-A50A-8899A3FFDE68}" srcOrd="0" destOrd="0" presId="urn:microsoft.com/office/officeart/2005/8/layout/default"/>
    <dgm:cxn modelId="{91BE2AB1-DFC8-4520-973E-CC71825CF861}" srcId="{4720C956-8B4A-4A96-828D-7575F9A921B8}" destId="{A74CB859-5ABA-436A-827D-A7AF3A5E39FD}" srcOrd="3" destOrd="0" parTransId="{001178BB-7FB9-45F7-A175-0618E06DA266}" sibTransId="{A2044061-BF8A-43A5-BE20-F7F6C5B86270}"/>
    <dgm:cxn modelId="{906D1DFF-4475-4969-A7CF-DD5631658226}" type="presParOf" srcId="{33BA9DED-EE67-4FE4-AB64-09A9FCC90C69}" destId="{2098C136-6A9C-4BDB-B35F-A35FD5065243}" srcOrd="0" destOrd="0" presId="urn:microsoft.com/office/officeart/2005/8/layout/default"/>
    <dgm:cxn modelId="{DC3147E7-BB06-4E08-8DA8-AAD0E0F1549B}" type="presParOf" srcId="{33BA9DED-EE67-4FE4-AB64-09A9FCC90C69}" destId="{13B43AC5-F01C-4DF2-BF89-644F34FC0830}" srcOrd="1" destOrd="0" presId="urn:microsoft.com/office/officeart/2005/8/layout/default"/>
    <dgm:cxn modelId="{B4A411E1-08DD-4D20-8A6E-C543990000A5}" type="presParOf" srcId="{33BA9DED-EE67-4FE4-AB64-09A9FCC90C69}" destId="{51E6BCC1-07C5-4D18-BF84-928D5C212611}" srcOrd="2" destOrd="0" presId="urn:microsoft.com/office/officeart/2005/8/layout/default"/>
    <dgm:cxn modelId="{21349F70-D31C-4CB2-87F9-ECB6E2D209AA}" type="presParOf" srcId="{33BA9DED-EE67-4FE4-AB64-09A9FCC90C69}" destId="{1E986B3A-8BB2-43CB-AC1D-FE0C5F55E2F9}" srcOrd="3" destOrd="0" presId="urn:microsoft.com/office/officeart/2005/8/layout/default"/>
    <dgm:cxn modelId="{7327412E-6F87-477F-BDAB-2574407F021E}" type="presParOf" srcId="{33BA9DED-EE67-4FE4-AB64-09A9FCC90C69}" destId="{55E7D308-70CC-4F12-93D9-1FB56AE12B6F}" srcOrd="4" destOrd="0" presId="urn:microsoft.com/office/officeart/2005/8/layout/default"/>
    <dgm:cxn modelId="{9A9D6706-5B1B-40CF-AD76-99B49B5B422B}" type="presParOf" srcId="{33BA9DED-EE67-4FE4-AB64-09A9FCC90C69}" destId="{460960F9-05F1-4003-AD47-A30C6DC20761}" srcOrd="5" destOrd="0" presId="urn:microsoft.com/office/officeart/2005/8/layout/default"/>
    <dgm:cxn modelId="{78CE7894-CE86-4AE2-9BB0-6501399952B3}" type="presParOf" srcId="{33BA9DED-EE67-4FE4-AB64-09A9FCC90C69}" destId="{D0DE6DE8-27C6-4242-8102-780F6D87CA66}" srcOrd="6" destOrd="0" presId="urn:microsoft.com/office/officeart/2005/8/layout/default"/>
    <dgm:cxn modelId="{88E5399D-B409-4518-B6FD-82A6D25653EE}" type="presParOf" srcId="{33BA9DED-EE67-4FE4-AB64-09A9FCC90C69}" destId="{B16C16DC-921C-4007-AEB3-5571EBC4D8AB}" srcOrd="7" destOrd="0" presId="urn:microsoft.com/office/officeart/2005/8/layout/default"/>
    <dgm:cxn modelId="{5F01C156-581F-449F-9EDF-577458E82A69}" type="presParOf" srcId="{33BA9DED-EE67-4FE4-AB64-09A9FCC90C69}" destId="{8D2EB36B-AA0C-45BA-A50A-8899A3FFDE6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913B37-4167-4D41-B550-17B437312ACC}"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D81C7AB6-8020-4C68-AD4F-A01F747C2DBE}">
      <dgm:prSet phldrT="[Text]" custT="1"/>
      <dgm:spPr/>
      <dgm:t>
        <a:bodyPr/>
        <a:lstStyle/>
        <a:p>
          <a:r>
            <a:rPr lang="en-US" sz="1800" b="1"/>
            <a:t>Name Race</a:t>
          </a:r>
        </a:p>
      </dgm:t>
    </dgm:pt>
    <dgm:pt modelId="{90526B49-2523-4D24-9F46-C4DAA329CE04}" type="parTrans" cxnId="{EC0F57DD-11D6-4C04-8468-B90DAC87ADE1}">
      <dgm:prSet/>
      <dgm:spPr/>
      <dgm:t>
        <a:bodyPr/>
        <a:lstStyle/>
        <a:p>
          <a:endParaRPr lang="en-US"/>
        </a:p>
      </dgm:t>
    </dgm:pt>
    <dgm:pt modelId="{6FB176C4-7B9D-4176-9F58-E16FF71EDE40}" type="sibTrans" cxnId="{EC0F57DD-11D6-4C04-8468-B90DAC87ADE1}">
      <dgm:prSet/>
      <dgm:spPr/>
      <dgm:t>
        <a:bodyPr/>
        <a:lstStyle/>
        <a:p>
          <a:endParaRPr lang="en-US"/>
        </a:p>
      </dgm:t>
    </dgm:pt>
    <dgm:pt modelId="{1DFA8D3D-127A-4A39-9133-AFC7D6099CA5}">
      <dgm:prSet phldrT="[Text]"/>
      <dgm:spPr/>
      <dgm:t>
        <a:bodyPr/>
        <a:lstStyle/>
        <a:p>
          <a:r>
            <a:rPr lang="en-US" b="1" dirty="0"/>
            <a:t>How, specifically, does race play into our work?</a:t>
          </a:r>
        </a:p>
      </dgm:t>
    </dgm:pt>
    <dgm:pt modelId="{FD342261-6DDC-4A0E-B55F-422173595500}" type="parTrans" cxnId="{11773EFD-292C-45C7-9909-6A4389CE5FA1}">
      <dgm:prSet/>
      <dgm:spPr/>
      <dgm:t>
        <a:bodyPr/>
        <a:lstStyle/>
        <a:p>
          <a:endParaRPr lang="en-US"/>
        </a:p>
      </dgm:t>
    </dgm:pt>
    <dgm:pt modelId="{5CF565CC-75DC-4A91-8A44-7EBEA7D03D24}" type="sibTrans" cxnId="{11773EFD-292C-45C7-9909-6A4389CE5FA1}">
      <dgm:prSet/>
      <dgm:spPr/>
      <dgm:t>
        <a:bodyPr/>
        <a:lstStyle/>
        <a:p>
          <a:endParaRPr lang="en-US"/>
        </a:p>
      </dgm:t>
    </dgm:pt>
    <dgm:pt modelId="{5FD75A35-7C1F-450C-B62E-74E5A59F1713}">
      <dgm:prSet phldrT="[Text]" custT="1"/>
      <dgm:spPr/>
      <dgm:t>
        <a:bodyPr/>
        <a:lstStyle/>
        <a:p>
          <a:r>
            <a:rPr lang="en-US" sz="1500" b="1" dirty="0"/>
            <a:t>Vocabulary</a:t>
          </a:r>
        </a:p>
      </dgm:t>
    </dgm:pt>
    <dgm:pt modelId="{F4661853-56A3-462D-BDA9-9A66AA69B01A}" type="parTrans" cxnId="{D415BC74-A33E-4C8B-8472-F87CF41B8A24}">
      <dgm:prSet/>
      <dgm:spPr/>
      <dgm:t>
        <a:bodyPr/>
        <a:lstStyle/>
        <a:p>
          <a:endParaRPr lang="en-US"/>
        </a:p>
      </dgm:t>
    </dgm:pt>
    <dgm:pt modelId="{26B3B62F-6A2F-4C8C-A50E-E36E917CFB76}" type="sibTrans" cxnId="{D415BC74-A33E-4C8B-8472-F87CF41B8A24}">
      <dgm:prSet/>
      <dgm:spPr/>
      <dgm:t>
        <a:bodyPr/>
        <a:lstStyle/>
        <a:p>
          <a:endParaRPr lang="en-US"/>
        </a:p>
      </dgm:t>
    </dgm:pt>
    <dgm:pt modelId="{50BA72FA-62F3-4BFB-90CF-12842FE43814}">
      <dgm:prSet phldrT="[Text]"/>
      <dgm:spPr/>
      <dgm:t>
        <a:bodyPr/>
        <a:lstStyle/>
        <a:p>
          <a:r>
            <a:rPr lang="en-US" b="1" dirty="0"/>
            <a:t>Develop competency on aspects of racial equity</a:t>
          </a:r>
        </a:p>
      </dgm:t>
    </dgm:pt>
    <dgm:pt modelId="{C5FD3AE8-C92F-4709-92DD-5D3151CC035C}" type="parTrans" cxnId="{4603A2E0-2272-4E93-B307-768DCC960E0F}">
      <dgm:prSet/>
      <dgm:spPr/>
      <dgm:t>
        <a:bodyPr/>
        <a:lstStyle/>
        <a:p>
          <a:endParaRPr lang="en-US"/>
        </a:p>
      </dgm:t>
    </dgm:pt>
    <dgm:pt modelId="{BCE9297A-1D66-4150-9416-6CD39964F0F2}" type="sibTrans" cxnId="{4603A2E0-2272-4E93-B307-768DCC960E0F}">
      <dgm:prSet/>
      <dgm:spPr/>
      <dgm:t>
        <a:bodyPr/>
        <a:lstStyle/>
        <a:p>
          <a:endParaRPr lang="en-US"/>
        </a:p>
      </dgm:t>
    </dgm:pt>
    <dgm:pt modelId="{35C34081-C66D-483D-94A9-2883522A6936}">
      <dgm:prSet phldrT="[Text]" custT="1"/>
      <dgm:spPr/>
      <dgm:t>
        <a:bodyPr/>
        <a:lstStyle/>
        <a:p>
          <a:r>
            <a:rPr lang="en-US" sz="1800" b="1"/>
            <a:t>History</a:t>
          </a:r>
        </a:p>
      </dgm:t>
    </dgm:pt>
    <dgm:pt modelId="{F9EF4954-7C64-4473-84CE-FD2C94197B29}" type="parTrans" cxnId="{2DFA747A-A08B-4128-B0D9-DBE6AF28C1B2}">
      <dgm:prSet/>
      <dgm:spPr/>
      <dgm:t>
        <a:bodyPr/>
        <a:lstStyle/>
        <a:p>
          <a:endParaRPr lang="en-US"/>
        </a:p>
      </dgm:t>
    </dgm:pt>
    <dgm:pt modelId="{5D4B38C1-F650-49A6-8C7B-80207618C025}" type="sibTrans" cxnId="{2DFA747A-A08B-4128-B0D9-DBE6AF28C1B2}">
      <dgm:prSet/>
      <dgm:spPr/>
      <dgm:t>
        <a:bodyPr/>
        <a:lstStyle/>
        <a:p>
          <a:endParaRPr lang="en-US"/>
        </a:p>
      </dgm:t>
    </dgm:pt>
    <dgm:pt modelId="{99533D4F-4EBD-4E99-8F5E-F3C4784485D0}">
      <dgm:prSet phldrT="[Text]"/>
      <dgm:spPr/>
      <dgm:t>
        <a:bodyPr/>
        <a:lstStyle/>
        <a:p>
          <a:r>
            <a:rPr lang="en-US" b="1" dirty="0"/>
            <a:t>Impact of systemic racism on housing/homelessness</a:t>
          </a:r>
        </a:p>
      </dgm:t>
    </dgm:pt>
    <dgm:pt modelId="{CB32FDBC-440E-486D-A507-C4ECA5E32388}" type="parTrans" cxnId="{FE0E9924-79B5-41CB-8695-8C06FD1D4054}">
      <dgm:prSet/>
      <dgm:spPr/>
      <dgm:t>
        <a:bodyPr/>
        <a:lstStyle/>
        <a:p>
          <a:endParaRPr lang="en-US"/>
        </a:p>
      </dgm:t>
    </dgm:pt>
    <dgm:pt modelId="{65DC0140-511D-44C8-AFC9-027D0A8EA724}" type="sibTrans" cxnId="{FE0E9924-79B5-41CB-8695-8C06FD1D4054}">
      <dgm:prSet/>
      <dgm:spPr/>
      <dgm:t>
        <a:bodyPr/>
        <a:lstStyle/>
        <a:p>
          <a:endParaRPr lang="en-US"/>
        </a:p>
      </dgm:t>
    </dgm:pt>
    <dgm:pt modelId="{6850BAA3-ADA9-415E-9612-1D448ED3C15D}" type="pres">
      <dgm:prSet presAssocID="{BB913B37-4167-4D41-B550-17B437312ACC}" presName="Name0" presStyleCnt="0">
        <dgm:presLayoutVars>
          <dgm:chMax/>
          <dgm:chPref/>
          <dgm:dir/>
          <dgm:animLvl val="lvl"/>
        </dgm:presLayoutVars>
      </dgm:prSet>
      <dgm:spPr/>
      <dgm:t>
        <a:bodyPr/>
        <a:lstStyle/>
        <a:p>
          <a:endParaRPr lang="en-US"/>
        </a:p>
      </dgm:t>
    </dgm:pt>
    <dgm:pt modelId="{7C71BBF7-6AF1-4246-9D08-CACDFD20E8CB}" type="pres">
      <dgm:prSet presAssocID="{D81C7AB6-8020-4C68-AD4F-A01F747C2DBE}" presName="composite" presStyleCnt="0"/>
      <dgm:spPr/>
    </dgm:pt>
    <dgm:pt modelId="{06C26802-BC7A-4AE4-9BC5-A0B94AA0810F}" type="pres">
      <dgm:prSet presAssocID="{D81C7AB6-8020-4C68-AD4F-A01F747C2DBE}" presName="Parent1" presStyleLbl="node1" presStyleIdx="0" presStyleCnt="6" custScaleX="109598">
        <dgm:presLayoutVars>
          <dgm:chMax val="1"/>
          <dgm:chPref val="1"/>
          <dgm:bulletEnabled val="1"/>
        </dgm:presLayoutVars>
      </dgm:prSet>
      <dgm:spPr/>
      <dgm:t>
        <a:bodyPr/>
        <a:lstStyle/>
        <a:p>
          <a:endParaRPr lang="en-US"/>
        </a:p>
      </dgm:t>
    </dgm:pt>
    <dgm:pt modelId="{71E4DFC7-877A-450B-8C3C-BBDBF7CEE63C}" type="pres">
      <dgm:prSet presAssocID="{D81C7AB6-8020-4C68-AD4F-A01F747C2DBE}" presName="Childtext1" presStyleLbl="revTx" presStyleIdx="0" presStyleCnt="3" custLinFactNeighborX="2397" custLinFactNeighborY="-7364">
        <dgm:presLayoutVars>
          <dgm:chMax val="0"/>
          <dgm:chPref val="0"/>
          <dgm:bulletEnabled val="1"/>
        </dgm:presLayoutVars>
      </dgm:prSet>
      <dgm:spPr/>
      <dgm:t>
        <a:bodyPr/>
        <a:lstStyle/>
        <a:p>
          <a:endParaRPr lang="en-US"/>
        </a:p>
      </dgm:t>
    </dgm:pt>
    <dgm:pt modelId="{1E57E5C2-655F-402E-987F-9BC3D4AEF6B6}" type="pres">
      <dgm:prSet presAssocID="{D81C7AB6-8020-4C68-AD4F-A01F747C2DBE}" presName="BalanceSpacing" presStyleCnt="0"/>
      <dgm:spPr/>
    </dgm:pt>
    <dgm:pt modelId="{EAA33434-A75C-4987-9020-5AE4560788F9}" type="pres">
      <dgm:prSet presAssocID="{D81C7AB6-8020-4C68-AD4F-A01F747C2DBE}" presName="BalanceSpacing1" presStyleCnt="0"/>
      <dgm:spPr/>
    </dgm:pt>
    <dgm:pt modelId="{3A65D199-58BD-4C30-94F3-39475533DB67}" type="pres">
      <dgm:prSet presAssocID="{6FB176C4-7B9D-4176-9F58-E16FF71EDE40}" presName="Accent1Text" presStyleLbl="node1" presStyleIdx="1" presStyleCnt="6" custAng="11558429"/>
      <dgm:spPr>
        <a:prstGeom prst="wedgeEllipseCallout">
          <a:avLst/>
        </a:prstGeom>
      </dgm:spPr>
      <dgm:t>
        <a:bodyPr/>
        <a:lstStyle/>
        <a:p>
          <a:endParaRPr lang="en-US"/>
        </a:p>
      </dgm:t>
    </dgm:pt>
    <dgm:pt modelId="{746F767A-41DE-45F5-9B37-BA4D818DECEC}" type="pres">
      <dgm:prSet presAssocID="{6FB176C4-7B9D-4176-9F58-E16FF71EDE40}" presName="spaceBetweenRectangles" presStyleCnt="0"/>
      <dgm:spPr/>
    </dgm:pt>
    <dgm:pt modelId="{A808D279-3CB8-4B27-AE6E-9400BEF637D4}" type="pres">
      <dgm:prSet presAssocID="{5FD75A35-7C1F-450C-B62E-74E5A59F1713}" presName="composite" presStyleCnt="0"/>
      <dgm:spPr/>
    </dgm:pt>
    <dgm:pt modelId="{F9FA3A77-98D4-4C8A-A9D1-C970F8844EB6}" type="pres">
      <dgm:prSet presAssocID="{5FD75A35-7C1F-450C-B62E-74E5A59F1713}" presName="Parent1" presStyleLbl="node1" presStyleIdx="2" presStyleCnt="6" custScaleX="119573" custScaleY="106456">
        <dgm:presLayoutVars>
          <dgm:chMax val="1"/>
          <dgm:chPref val="1"/>
          <dgm:bulletEnabled val="1"/>
        </dgm:presLayoutVars>
      </dgm:prSet>
      <dgm:spPr/>
      <dgm:t>
        <a:bodyPr/>
        <a:lstStyle/>
        <a:p>
          <a:endParaRPr lang="en-US"/>
        </a:p>
      </dgm:t>
    </dgm:pt>
    <dgm:pt modelId="{29292607-726A-4CEF-B8E5-46BE6F26D1B7}" type="pres">
      <dgm:prSet presAssocID="{5FD75A35-7C1F-450C-B62E-74E5A59F1713}" presName="Childtext1" presStyleLbl="revTx" presStyleIdx="1" presStyleCnt="3" custLinFactNeighborX="-4954" custLinFactNeighborY="-2229">
        <dgm:presLayoutVars>
          <dgm:chMax val="0"/>
          <dgm:chPref val="0"/>
          <dgm:bulletEnabled val="1"/>
        </dgm:presLayoutVars>
      </dgm:prSet>
      <dgm:spPr/>
      <dgm:t>
        <a:bodyPr/>
        <a:lstStyle/>
        <a:p>
          <a:endParaRPr lang="en-US"/>
        </a:p>
      </dgm:t>
    </dgm:pt>
    <dgm:pt modelId="{666FAD0A-8B5E-4CD0-9307-784AD6429C01}" type="pres">
      <dgm:prSet presAssocID="{5FD75A35-7C1F-450C-B62E-74E5A59F1713}" presName="BalanceSpacing" presStyleCnt="0"/>
      <dgm:spPr/>
    </dgm:pt>
    <dgm:pt modelId="{98FA0E1D-4C20-4DDB-9051-6549225A9595}" type="pres">
      <dgm:prSet presAssocID="{5FD75A35-7C1F-450C-B62E-74E5A59F1713}" presName="BalanceSpacing1" presStyleCnt="0"/>
      <dgm:spPr/>
    </dgm:pt>
    <dgm:pt modelId="{D93D63E7-BE36-481D-A584-64B078EDD8AA}" type="pres">
      <dgm:prSet presAssocID="{26B3B62F-6A2F-4C8C-A50E-E36E917CFB76}" presName="Accent1Text" presStyleLbl="node1" presStyleIdx="3" presStyleCnt="6" custAng="18298715" custLinFactNeighborX="8382"/>
      <dgm:spPr>
        <a:prstGeom prst="wedgeEllipseCallout">
          <a:avLst/>
        </a:prstGeom>
      </dgm:spPr>
      <dgm:t>
        <a:bodyPr/>
        <a:lstStyle/>
        <a:p>
          <a:endParaRPr lang="en-US"/>
        </a:p>
      </dgm:t>
    </dgm:pt>
    <dgm:pt modelId="{D94AC405-3988-419F-93D2-F942FCF57E4F}" type="pres">
      <dgm:prSet presAssocID="{26B3B62F-6A2F-4C8C-A50E-E36E917CFB76}" presName="spaceBetweenRectangles" presStyleCnt="0"/>
      <dgm:spPr/>
    </dgm:pt>
    <dgm:pt modelId="{B06894DC-2054-4EFC-BA8E-9118905740D7}" type="pres">
      <dgm:prSet presAssocID="{35C34081-C66D-483D-94A9-2883522A6936}" presName="composite" presStyleCnt="0"/>
      <dgm:spPr/>
    </dgm:pt>
    <dgm:pt modelId="{1F418BB9-7C4D-47C7-86A0-68FE7FED592D}" type="pres">
      <dgm:prSet presAssocID="{35C34081-C66D-483D-94A9-2883522A6936}" presName="Parent1" presStyleLbl="node1" presStyleIdx="4" presStyleCnt="6" custScaleX="114879" custLinFactNeighborX="6919" custLinFactNeighborY="-668">
        <dgm:presLayoutVars>
          <dgm:chMax val="1"/>
          <dgm:chPref val="1"/>
          <dgm:bulletEnabled val="1"/>
        </dgm:presLayoutVars>
      </dgm:prSet>
      <dgm:spPr/>
      <dgm:t>
        <a:bodyPr/>
        <a:lstStyle/>
        <a:p>
          <a:endParaRPr lang="en-US"/>
        </a:p>
      </dgm:t>
    </dgm:pt>
    <dgm:pt modelId="{724CB0C1-4DDA-450C-B059-5C2012C7136A}" type="pres">
      <dgm:prSet presAssocID="{35C34081-C66D-483D-94A9-2883522A6936}" presName="Childtext1" presStyleLbl="revTx" presStyleIdx="2" presStyleCnt="3" custLinFactNeighborX="10188" custLinFactNeighborY="-3344">
        <dgm:presLayoutVars>
          <dgm:chMax val="0"/>
          <dgm:chPref val="0"/>
          <dgm:bulletEnabled val="1"/>
        </dgm:presLayoutVars>
      </dgm:prSet>
      <dgm:spPr/>
      <dgm:t>
        <a:bodyPr/>
        <a:lstStyle/>
        <a:p>
          <a:endParaRPr lang="en-US"/>
        </a:p>
      </dgm:t>
    </dgm:pt>
    <dgm:pt modelId="{554C3D4E-CA7C-4480-A2AC-BC96B2601131}" type="pres">
      <dgm:prSet presAssocID="{35C34081-C66D-483D-94A9-2883522A6936}" presName="BalanceSpacing" presStyleCnt="0"/>
      <dgm:spPr/>
    </dgm:pt>
    <dgm:pt modelId="{282B3CFD-2588-47B0-A825-3D8E7C50C62B}" type="pres">
      <dgm:prSet presAssocID="{35C34081-C66D-483D-94A9-2883522A6936}" presName="BalanceSpacing1" presStyleCnt="0"/>
      <dgm:spPr/>
    </dgm:pt>
    <dgm:pt modelId="{B72F6023-86AC-4470-8B2A-7CE03B8FC88F}" type="pres">
      <dgm:prSet presAssocID="{5D4B38C1-F650-49A6-8C7B-80207618C025}" presName="Accent1Text" presStyleLbl="node1" presStyleIdx="5" presStyleCnt="6" custAng="7551967"/>
      <dgm:spPr>
        <a:prstGeom prst="wedgeEllipseCallout">
          <a:avLst/>
        </a:prstGeom>
      </dgm:spPr>
      <dgm:t>
        <a:bodyPr/>
        <a:lstStyle/>
        <a:p>
          <a:endParaRPr lang="en-US"/>
        </a:p>
      </dgm:t>
    </dgm:pt>
  </dgm:ptLst>
  <dgm:cxnLst>
    <dgm:cxn modelId="{AD0A13DE-75CB-40BA-9FEB-218900C1AE64}" type="presOf" srcId="{26B3B62F-6A2F-4C8C-A50E-E36E917CFB76}" destId="{D93D63E7-BE36-481D-A584-64B078EDD8AA}" srcOrd="0" destOrd="0" presId="urn:microsoft.com/office/officeart/2008/layout/AlternatingHexagons"/>
    <dgm:cxn modelId="{F8D35719-DA46-429C-98F2-E9434A0C63B1}" type="presOf" srcId="{BB913B37-4167-4D41-B550-17B437312ACC}" destId="{6850BAA3-ADA9-415E-9612-1D448ED3C15D}" srcOrd="0" destOrd="0" presId="urn:microsoft.com/office/officeart/2008/layout/AlternatingHexagons"/>
    <dgm:cxn modelId="{CDB4DE25-7A2B-4DCD-8FB8-EDF29CFC6302}" type="presOf" srcId="{6FB176C4-7B9D-4176-9F58-E16FF71EDE40}" destId="{3A65D199-58BD-4C30-94F3-39475533DB67}" srcOrd="0" destOrd="0" presId="urn:microsoft.com/office/officeart/2008/layout/AlternatingHexagons"/>
    <dgm:cxn modelId="{A29AEFB3-7132-436D-AEF6-DC0098EB5CE2}" type="presOf" srcId="{99533D4F-4EBD-4E99-8F5E-F3C4784485D0}" destId="{724CB0C1-4DDA-450C-B059-5C2012C7136A}" srcOrd="0" destOrd="0" presId="urn:microsoft.com/office/officeart/2008/layout/AlternatingHexagons"/>
    <dgm:cxn modelId="{2DFA747A-A08B-4128-B0D9-DBE6AF28C1B2}" srcId="{BB913B37-4167-4D41-B550-17B437312ACC}" destId="{35C34081-C66D-483D-94A9-2883522A6936}" srcOrd="2" destOrd="0" parTransId="{F9EF4954-7C64-4473-84CE-FD2C94197B29}" sibTransId="{5D4B38C1-F650-49A6-8C7B-80207618C025}"/>
    <dgm:cxn modelId="{D415BC74-A33E-4C8B-8472-F87CF41B8A24}" srcId="{BB913B37-4167-4D41-B550-17B437312ACC}" destId="{5FD75A35-7C1F-450C-B62E-74E5A59F1713}" srcOrd="1" destOrd="0" parTransId="{F4661853-56A3-462D-BDA9-9A66AA69B01A}" sibTransId="{26B3B62F-6A2F-4C8C-A50E-E36E917CFB76}"/>
    <dgm:cxn modelId="{EC0F57DD-11D6-4C04-8468-B90DAC87ADE1}" srcId="{BB913B37-4167-4D41-B550-17B437312ACC}" destId="{D81C7AB6-8020-4C68-AD4F-A01F747C2DBE}" srcOrd="0" destOrd="0" parTransId="{90526B49-2523-4D24-9F46-C4DAA329CE04}" sibTransId="{6FB176C4-7B9D-4176-9F58-E16FF71EDE40}"/>
    <dgm:cxn modelId="{51DE1F69-B2D9-4E2F-8552-EFEF6A680BFE}" type="presOf" srcId="{5D4B38C1-F650-49A6-8C7B-80207618C025}" destId="{B72F6023-86AC-4470-8B2A-7CE03B8FC88F}" srcOrd="0" destOrd="0" presId="urn:microsoft.com/office/officeart/2008/layout/AlternatingHexagons"/>
    <dgm:cxn modelId="{3FCBCBFF-B0DB-4E9E-9C5A-6724F950A085}" type="presOf" srcId="{50BA72FA-62F3-4BFB-90CF-12842FE43814}" destId="{29292607-726A-4CEF-B8E5-46BE6F26D1B7}" srcOrd="0" destOrd="0" presId="urn:microsoft.com/office/officeart/2008/layout/AlternatingHexagons"/>
    <dgm:cxn modelId="{392AF6F9-A479-4380-B704-FD948438B4A0}" type="presOf" srcId="{5FD75A35-7C1F-450C-B62E-74E5A59F1713}" destId="{F9FA3A77-98D4-4C8A-A9D1-C970F8844EB6}" srcOrd="0" destOrd="0" presId="urn:microsoft.com/office/officeart/2008/layout/AlternatingHexagons"/>
    <dgm:cxn modelId="{4FA9F75C-A4EB-453E-80A9-110F9BBF659E}" type="presOf" srcId="{D81C7AB6-8020-4C68-AD4F-A01F747C2DBE}" destId="{06C26802-BC7A-4AE4-9BC5-A0B94AA0810F}" srcOrd="0" destOrd="0" presId="urn:microsoft.com/office/officeart/2008/layout/AlternatingHexagons"/>
    <dgm:cxn modelId="{5A8C3E0E-50CE-4E0A-AFF8-C475481056DA}" type="presOf" srcId="{35C34081-C66D-483D-94A9-2883522A6936}" destId="{1F418BB9-7C4D-47C7-86A0-68FE7FED592D}" srcOrd="0" destOrd="0" presId="urn:microsoft.com/office/officeart/2008/layout/AlternatingHexagons"/>
    <dgm:cxn modelId="{FE0E9924-79B5-41CB-8695-8C06FD1D4054}" srcId="{35C34081-C66D-483D-94A9-2883522A6936}" destId="{99533D4F-4EBD-4E99-8F5E-F3C4784485D0}" srcOrd="0" destOrd="0" parTransId="{CB32FDBC-440E-486D-A507-C4ECA5E32388}" sibTransId="{65DC0140-511D-44C8-AFC9-027D0A8EA724}"/>
    <dgm:cxn modelId="{D0F16B02-3498-41ED-8E06-712E24B1DA80}" type="presOf" srcId="{1DFA8D3D-127A-4A39-9133-AFC7D6099CA5}" destId="{71E4DFC7-877A-450B-8C3C-BBDBF7CEE63C}" srcOrd="0" destOrd="0" presId="urn:microsoft.com/office/officeart/2008/layout/AlternatingHexagons"/>
    <dgm:cxn modelId="{11773EFD-292C-45C7-9909-6A4389CE5FA1}" srcId="{D81C7AB6-8020-4C68-AD4F-A01F747C2DBE}" destId="{1DFA8D3D-127A-4A39-9133-AFC7D6099CA5}" srcOrd="0" destOrd="0" parTransId="{FD342261-6DDC-4A0E-B55F-422173595500}" sibTransId="{5CF565CC-75DC-4A91-8A44-7EBEA7D03D24}"/>
    <dgm:cxn modelId="{4603A2E0-2272-4E93-B307-768DCC960E0F}" srcId="{5FD75A35-7C1F-450C-B62E-74E5A59F1713}" destId="{50BA72FA-62F3-4BFB-90CF-12842FE43814}" srcOrd="0" destOrd="0" parTransId="{C5FD3AE8-C92F-4709-92DD-5D3151CC035C}" sibTransId="{BCE9297A-1D66-4150-9416-6CD39964F0F2}"/>
    <dgm:cxn modelId="{CE720DFF-FD27-452D-AB82-1CA66A883ABB}" type="presParOf" srcId="{6850BAA3-ADA9-415E-9612-1D448ED3C15D}" destId="{7C71BBF7-6AF1-4246-9D08-CACDFD20E8CB}" srcOrd="0" destOrd="0" presId="urn:microsoft.com/office/officeart/2008/layout/AlternatingHexagons"/>
    <dgm:cxn modelId="{96BB0ECE-9117-43D0-AA17-1B7ED7BE7C92}" type="presParOf" srcId="{7C71BBF7-6AF1-4246-9D08-CACDFD20E8CB}" destId="{06C26802-BC7A-4AE4-9BC5-A0B94AA0810F}" srcOrd="0" destOrd="0" presId="urn:microsoft.com/office/officeart/2008/layout/AlternatingHexagons"/>
    <dgm:cxn modelId="{CACC4AF1-3CCF-4B6B-9973-DB47B88F3ABD}" type="presParOf" srcId="{7C71BBF7-6AF1-4246-9D08-CACDFD20E8CB}" destId="{71E4DFC7-877A-450B-8C3C-BBDBF7CEE63C}" srcOrd="1" destOrd="0" presId="urn:microsoft.com/office/officeart/2008/layout/AlternatingHexagons"/>
    <dgm:cxn modelId="{215EF91A-DF92-4C5A-AC28-C69B3D77BC81}" type="presParOf" srcId="{7C71BBF7-6AF1-4246-9D08-CACDFD20E8CB}" destId="{1E57E5C2-655F-402E-987F-9BC3D4AEF6B6}" srcOrd="2" destOrd="0" presId="urn:microsoft.com/office/officeart/2008/layout/AlternatingHexagons"/>
    <dgm:cxn modelId="{626A82CB-CB3E-4375-8A69-9DC71EEDCA62}" type="presParOf" srcId="{7C71BBF7-6AF1-4246-9D08-CACDFD20E8CB}" destId="{EAA33434-A75C-4987-9020-5AE4560788F9}" srcOrd="3" destOrd="0" presId="urn:microsoft.com/office/officeart/2008/layout/AlternatingHexagons"/>
    <dgm:cxn modelId="{4D9BB8A0-1255-4839-AB72-43A34DEAEF72}" type="presParOf" srcId="{7C71BBF7-6AF1-4246-9D08-CACDFD20E8CB}" destId="{3A65D199-58BD-4C30-94F3-39475533DB67}" srcOrd="4" destOrd="0" presId="urn:microsoft.com/office/officeart/2008/layout/AlternatingHexagons"/>
    <dgm:cxn modelId="{FB88CE58-7D70-4F29-BDC2-BAFF4D1487FC}" type="presParOf" srcId="{6850BAA3-ADA9-415E-9612-1D448ED3C15D}" destId="{746F767A-41DE-45F5-9B37-BA4D818DECEC}" srcOrd="1" destOrd="0" presId="urn:microsoft.com/office/officeart/2008/layout/AlternatingHexagons"/>
    <dgm:cxn modelId="{17673E57-09B7-406D-AD9D-8F3098F6FAFC}" type="presParOf" srcId="{6850BAA3-ADA9-415E-9612-1D448ED3C15D}" destId="{A808D279-3CB8-4B27-AE6E-9400BEF637D4}" srcOrd="2" destOrd="0" presId="urn:microsoft.com/office/officeart/2008/layout/AlternatingHexagons"/>
    <dgm:cxn modelId="{FCA72ECE-A797-4FA2-8DC7-AF4BDB40BC87}" type="presParOf" srcId="{A808D279-3CB8-4B27-AE6E-9400BEF637D4}" destId="{F9FA3A77-98D4-4C8A-A9D1-C970F8844EB6}" srcOrd="0" destOrd="0" presId="urn:microsoft.com/office/officeart/2008/layout/AlternatingHexagons"/>
    <dgm:cxn modelId="{9EE5F607-1D8F-49B3-ACF1-80E2A6E4C9A9}" type="presParOf" srcId="{A808D279-3CB8-4B27-AE6E-9400BEF637D4}" destId="{29292607-726A-4CEF-B8E5-46BE6F26D1B7}" srcOrd="1" destOrd="0" presId="urn:microsoft.com/office/officeart/2008/layout/AlternatingHexagons"/>
    <dgm:cxn modelId="{A70A22C0-68D0-48CA-9E7A-99659F1E63FB}" type="presParOf" srcId="{A808D279-3CB8-4B27-AE6E-9400BEF637D4}" destId="{666FAD0A-8B5E-4CD0-9307-784AD6429C01}" srcOrd="2" destOrd="0" presId="urn:microsoft.com/office/officeart/2008/layout/AlternatingHexagons"/>
    <dgm:cxn modelId="{8808F81D-C401-4E6B-AD85-2DDB439C5E5E}" type="presParOf" srcId="{A808D279-3CB8-4B27-AE6E-9400BEF637D4}" destId="{98FA0E1D-4C20-4DDB-9051-6549225A9595}" srcOrd="3" destOrd="0" presId="urn:microsoft.com/office/officeart/2008/layout/AlternatingHexagons"/>
    <dgm:cxn modelId="{E783D67E-5D11-4A64-A548-9DCA84CCE778}" type="presParOf" srcId="{A808D279-3CB8-4B27-AE6E-9400BEF637D4}" destId="{D93D63E7-BE36-481D-A584-64B078EDD8AA}" srcOrd="4" destOrd="0" presId="urn:microsoft.com/office/officeart/2008/layout/AlternatingHexagons"/>
    <dgm:cxn modelId="{4A3080E1-4A0F-4BF5-B454-10AEF366723E}" type="presParOf" srcId="{6850BAA3-ADA9-415E-9612-1D448ED3C15D}" destId="{D94AC405-3988-419F-93D2-F942FCF57E4F}" srcOrd="3" destOrd="0" presId="urn:microsoft.com/office/officeart/2008/layout/AlternatingHexagons"/>
    <dgm:cxn modelId="{7FA8E8DF-1A6C-4D10-8B83-76DB90172F0A}" type="presParOf" srcId="{6850BAA3-ADA9-415E-9612-1D448ED3C15D}" destId="{B06894DC-2054-4EFC-BA8E-9118905740D7}" srcOrd="4" destOrd="0" presId="urn:microsoft.com/office/officeart/2008/layout/AlternatingHexagons"/>
    <dgm:cxn modelId="{B43B69A2-39E4-4566-BA27-A825096287D0}" type="presParOf" srcId="{B06894DC-2054-4EFC-BA8E-9118905740D7}" destId="{1F418BB9-7C4D-47C7-86A0-68FE7FED592D}" srcOrd="0" destOrd="0" presId="urn:microsoft.com/office/officeart/2008/layout/AlternatingHexagons"/>
    <dgm:cxn modelId="{584D9AF6-B165-47E3-8DC5-94860FB538B9}" type="presParOf" srcId="{B06894DC-2054-4EFC-BA8E-9118905740D7}" destId="{724CB0C1-4DDA-450C-B059-5C2012C7136A}" srcOrd="1" destOrd="0" presId="urn:microsoft.com/office/officeart/2008/layout/AlternatingHexagons"/>
    <dgm:cxn modelId="{CDCE1B99-8DE8-4E97-958E-B76165F89BC7}" type="presParOf" srcId="{B06894DC-2054-4EFC-BA8E-9118905740D7}" destId="{554C3D4E-CA7C-4480-A2AC-BC96B2601131}" srcOrd="2" destOrd="0" presId="urn:microsoft.com/office/officeart/2008/layout/AlternatingHexagons"/>
    <dgm:cxn modelId="{2FB01332-0652-4A20-93E6-1E1F5511C88D}" type="presParOf" srcId="{B06894DC-2054-4EFC-BA8E-9118905740D7}" destId="{282B3CFD-2588-47B0-A825-3D8E7C50C62B}" srcOrd="3" destOrd="0" presId="urn:microsoft.com/office/officeart/2008/layout/AlternatingHexagons"/>
    <dgm:cxn modelId="{8DBB410C-AA2C-4B4F-A2F2-1136929E9B4B}" type="presParOf" srcId="{B06894DC-2054-4EFC-BA8E-9118905740D7}" destId="{B72F6023-86AC-4470-8B2A-7CE03B8FC88F}"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B01E56-65EB-4D02-A259-9C43C91145E9}"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EB64A7C0-B1EF-4068-835E-8618C3CDD8DC}">
      <dgm:prSet phldrT="[Text]"/>
      <dgm:spPr/>
      <dgm:t>
        <a:bodyPr/>
        <a:lstStyle/>
        <a:p>
          <a:r>
            <a:rPr lang="en-US" b="1" err="1">
              <a:latin typeface="+mn-lt"/>
            </a:rPr>
            <a:t>Phylicia</a:t>
          </a:r>
          <a:r>
            <a:rPr lang="en-US" b="1">
              <a:latin typeface="+mn-lt"/>
            </a:rPr>
            <a:t> Adams </a:t>
          </a:r>
        </a:p>
        <a:p>
          <a:r>
            <a:rPr lang="en-US">
              <a:latin typeface="+mn-lt"/>
            </a:rPr>
            <a:t>Executive Director </a:t>
          </a:r>
        </a:p>
        <a:p>
          <a:r>
            <a:rPr lang="en-US">
              <a:latin typeface="+mn-lt"/>
            </a:rPr>
            <a:t>Stonington Housing </a:t>
          </a:r>
          <a:r>
            <a:rPr lang="en-US" i="0">
              <a:latin typeface="+mn-lt"/>
            </a:rPr>
            <a:t>Authority </a:t>
          </a:r>
        </a:p>
        <a:p>
          <a:r>
            <a:rPr lang="en-US" i="0">
              <a:latin typeface="+mn-lt"/>
              <a:hlinkClick xmlns:r="http://schemas.openxmlformats.org/officeDocument/2006/relationships" r:id="rId1"/>
            </a:rPr>
            <a:t>padams@stoningtonha.org</a:t>
          </a:r>
          <a:endParaRPr lang="en-US" i="0">
            <a:latin typeface="+mn-lt"/>
          </a:endParaRPr>
        </a:p>
      </dgm:t>
    </dgm:pt>
    <dgm:pt modelId="{6AE42860-742C-4CC0-8812-4FC3DA9C2284}" type="parTrans" cxnId="{9E795373-8248-47BF-940B-62F201F39BA6}">
      <dgm:prSet/>
      <dgm:spPr/>
      <dgm:t>
        <a:bodyPr/>
        <a:lstStyle/>
        <a:p>
          <a:endParaRPr lang="en-US">
            <a:latin typeface="+mn-lt"/>
          </a:endParaRPr>
        </a:p>
      </dgm:t>
    </dgm:pt>
    <dgm:pt modelId="{C029ADE6-580C-4A42-A9D6-4723DF18240C}" type="sibTrans" cxnId="{9E795373-8248-47BF-940B-62F201F39BA6}">
      <dgm:prSet/>
      <dgm:spPr/>
      <dgm:t>
        <a:bodyPr/>
        <a:lstStyle/>
        <a:p>
          <a:endParaRPr lang="en-US">
            <a:latin typeface="+mn-lt"/>
          </a:endParaRPr>
        </a:p>
      </dgm:t>
    </dgm:pt>
    <dgm:pt modelId="{2A014C73-828D-44AD-9ACE-C405BB019F6F}">
      <dgm:prSet phldrT="[Text]"/>
      <dgm:spPr/>
      <dgm:t>
        <a:bodyPr/>
        <a:lstStyle/>
        <a:p>
          <a:r>
            <a:rPr lang="en-US" b="1">
              <a:latin typeface="+mn-lt"/>
            </a:rPr>
            <a:t>Kyle Barrette </a:t>
          </a:r>
        </a:p>
        <a:p>
          <a:r>
            <a:rPr lang="en-US">
              <a:latin typeface="+mn-lt"/>
            </a:rPr>
            <a:t>Program Manager </a:t>
          </a:r>
        </a:p>
        <a:p>
          <a:r>
            <a:rPr lang="en-US">
              <a:latin typeface="+mn-lt"/>
            </a:rPr>
            <a:t>CSH </a:t>
          </a:r>
        </a:p>
        <a:p>
          <a:r>
            <a:rPr lang="en-US">
              <a:latin typeface="+mn-lt"/>
              <a:hlinkClick xmlns:r="http://schemas.openxmlformats.org/officeDocument/2006/relationships" r:id="rId2"/>
            </a:rPr>
            <a:t>kyle.barrette@csh.org</a:t>
          </a:r>
          <a:endParaRPr lang="en-US">
            <a:latin typeface="+mn-lt"/>
          </a:endParaRPr>
        </a:p>
      </dgm:t>
    </dgm:pt>
    <dgm:pt modelId="{32DCE855-780D-4E17-AE90-1ABBDDA5540E}" type="parTrans" cxnId="{BAAEEB08-0A3D-4700-AA35-7A4E00FC1C3A}">
      <dgm:prSet/>
      <dgm:spPr/>
      <dgm:t>
        <a:bodyPr/>
        <a:lstStyle/>
        <a:p>
          <a:endParaRPr lang="en-US">
            <a:latin typeface="+mn-lt"/>
          </a:endParaRPr>
        </a:p>
      </dgm:t>
    </dgm:pt>
    <dgm:pt modelId="{6D1329CC-B1E7-40CB-AFA6-9985289F8A22}" type="sibTrans" cxnId="{BAAEEB08-0A3D-4700-AA35-7A4E00FC1C3A}">
      <dgm:prSet/>
      <dgm:spPr/>
      <dgm:t>
        <a:bodyPr/>
        <a:lstStyle/>
        <a:p>
          <a:endParaRPr lang="en-US">
            <a:latin typeface="+mn-lt"/>
          </a:endParaRPr>
        </a:p>
      </dgm:t>
    </dgm:pt>
    <dgm:pt modelId="{DAEBFC40-AEC7-47F2-B78B-E235EBA9D3E5}">
      <dgm:prSet phldrT="[Text]"/>
      <dgm:spPr/>
      <dgm:t>
        <a:bodyPr/>
        <a:lstStyle/>
        <a:p>
          <a:r>
            <a:rPr lang="en-US" b="1">
              <a:latin typeface="+mn-lt"/>
            </a:rPr>
            <a:t>Tashmia Bryant </a:t>
          </a:r>
        </a:p>
        <a:p>
          <a:r>
            <a:rPr lang="en-US">
              <a:latin typeface="+mn-lt"/>
            </a:rPr>
            <a:t>Training &amp; Technical Assistance Coordinator</a:t>
          </a:r>
        </a:p>
        <a:p>
          <a:r>
            <a:rPr lang="en-US">
              <a:latin typeface="+mn-lt"/>
            </a:rPr>
            <a:t> CCEH</a:t>
          </a:r>
        </a:p>
        <a:p>
          <a:r>
            <a:rPr lang="en-US">
              <a:latin typeface="+mn-lt"/>
              <a:hlinkClick xmlns:r="http://schemas.openxmlformats.org/officeDocument/2006/relationships" r:id="rId3"/>
            </a:rPr>
            <a:t>Tbryant@cceh.org</a:t>
          </a:r>
          <a:endParaRPr lang="en-US">
            <a:latin typeface="+mn-lt"/>
          </a:endParaRPr>
        </a:p>
      </dgm:t>
    </dgm:pt>
    <dgm:pt modelId="{7231B148-484E-41B0-8714-69FF6DA391DF}" type="parTrans" cxnId="{8BC20059-F1BF-4E78-9A26-4190A3D42E93}">
      <dgm:prSet/>
      <dgm:spPr/>
      <dgm:t>
        <a:bodyPr/>
        <a:lstStyle/>
        <a:p>
          <a:endParaRPr lang="en-US">
            <a:latin typeface="+mn-lt"/>
          </a:endParaRPr>
        </a:p>
      </dgm:t>
    </dgm:pt>
    <dgm:pt modelId="{6DC59299-9AC5-41FA-B1FD-0BB43A8D976D}" type="sibTrans" cxnId="{8BC20059-F1BF-4E78-9A26-4190A3D42E93}">
      <dgm:prSet/>
      <dgm:spPr/>
      <dgm:t>
        <a:bodyPr/>
        <a:lstStyle/>
        <a:p>
          <a:endParaRPr lang="en-US">
            <a:latin typeface="+mn-lt"/>
          </a:endParaRPr>
        </a:p>
      </dgm:t>
    </dgm:pt>
    <dgm:pt modelId="{CFA61AAA-9D85-4A6E-AD9B-4D6BDEAD52A9}">
      <dgm:prSet phldrT="[Text]"/>
      <dgm:spPr/>
      <dgm:t>
        <a:bodyPr/>
        <a:lstStyle/>
        <a:p>
          <a:pPr>
            <a:lnSpc>
              <a:spcPct val="100000"/>
            </a:lnSpc>
          </a:pPr>
          <a:r>
            <a:rPr lang="en-US" b="1" err="1">
              <a:latin typeface="+mn-lt"/>
            </a:rPr>
            <a:t>Fionnuala</a:t>
          </a:r>
          <a:r>
            <a:rPr lang="en-US" b="1">
              <a:latin typeface="+mn-lt"/>
            </a:rPr>
            <a:t> Darby-</a:t>
          </a:r>
          <a:r>
            <a:rPr lang="en-US" b="1" err="1">
              <a:latin typeface="+mn-lt"/>
            </a:rPr>
            <a:t>Hudgens</a:t>
          </a:r>
          <a:endParaRPr lang="en-US" b="1">
            <a:latin typeface="+mn-lt"/>
          </a:endParaRPr>
        </a:p>
        <a:p>
          <a:pPr>
            <a:lnSpc>
              <a:spcPct val="100000"/>
            </a:lnSpc>
          </a:pPr>
          <a:r>
            <a:rPr lang="en-US" i="0">
              <a:latin typeface="+mn-lt"/>
            </a:rPr>
            <a:t>Director of Operations</a:t>
          </a:r>
        </a:p>
        <a:p>
          <a:pPr>
            <a:lnSpc>
              <a:spcPct val="100000"/>
            </a:lnSpc>
          </a:pPr>
          <a:r>
            <a:rPr lang="en-US" i="0">
              <a:latin typeface="+mn-lt"/>
            </a:rPr>
            <a:t>CT Fair Housing Center</a:t>
          </a:r>
        </a:p>
        <a:p>
          <a:pPr>
            <a:lnSpc>
              <a:spcPct val="100000"/>
            </a:lnSpc>
          </a:pPr>
          <a:r>
            <a:rPr lang="en-US" i="0">
              <a:latin typeface="+mn-lt"/>
              <a:hlinkClick xmlns:r="http://schemas.openxmlformats.org/officeDocument/2006/relationships" r:id="rId4"/>
            </a:rPr>
            <a:t>finn@ctfairhousing.org</a:t>
          </a:r>
          <a:r>
            <a:rPr lang="en-US" i="0">
              <a:latin typeface="+mn-lt"/>
            </a:rPr>
            <a:t> </a:t>
          </a:r>
        </a:p>
      </dgm:t>
    </dgm:pt>
    <dgm:pt modelId="{0AD63A89-AB03-4169-A19B-F3C4DD82A018}" type="parTrans" cxnId="{6EAB4246-3E34-410C-B111-AEDEB1FE7564}">
      <dgm:prSet/>
      <dgm:spPr/>
      <dgm:t>
        <a:bodyPr/>
        <a:lstStyle/>
        <a:p>
          <a:endParaRPr lang="en-US">
            <a:latin typeface="+mn-lt"/>
          </a:endParaRPr>
        </a:p>
      </dgm:t>
    </dgm:pt>
    <dgm:pt modelId="{D7F275BB-1C8B-4509-8D33-1F5F696C63CF}" type="sibTrans" cxnId="{6EAB4246-3E34-410C-B111-AEDEB1FE7564}">
      <dgm:prSet/>
      <dgm:spPr/>
      <dgm:t>
        <a:bodyPr/>
        <a:lstStyle/>
        <a:p>
          <a:endParaRPr lang="en-US">
            <a:latin typeface="+mn-lt"/>
          </a:endParaRPr>
        </a:p>
      </dgm:t>
    </dgm:pt>
    <dgm:pt modelId="{70D9824F-1D8B-4CCB-A639-EAC101263977}">
      <dgm:prSet phldrT="[Text]"/>
      <dgm:spPr/>
      <dgm:t>
        <a:bodyPr/>
        <a:lstStyle/>
        <a:p>
          <a:r>
            <a:rPr lang="en-US" b="1">
              <a:latin typeface="+mn-lt"/>
            </a:rPr>
            <a:t>Jessica Park</a:t>
          </a:r>
        </a:p>
        <a:p>
          <a:r>
            <a:rPr lang="en-US" i="0">
              <a:latin typeface="+mn-lt"/>
            </a:rPr>
            <a:t>Program Manager</a:t>
          </a:r>
        </a:p>
        <a:p>
          <a:r>
            <a:rPr lang="en-US" i="0">
              <a:latin typeface="+mn-lt"/>
            </a:rPr>
            <a:t>CSH </a:t>
          </a:r>
        </a:p>
        <a:p>
          <a:r>
            <a:rPr lang="en-US" i="0">
              <a:latin typeface="+mn-lt"/>
              <a:hlinkClick xmlns:r="http://schemas.openxmlformats.org/officeDocument/2006/relationships" r:id="rId5"/>
            </a:rPr>
            <a:t>jessica.park@csh.org</a:t>
          </a:r>
          <a:r>
            <a:rPr lang="en-US" i="1">
              <a:latin typeface="+mn-lt"/>
            </a:rPr>
            <a:t> </a:t>
          </a:r>
          <a:endParaRPr lang="en-US">
            <a:latin typeface="+mn-lt"/>
          </a:endParaRPr>
        </a:p>
      </dgm:t>
    </dgm:pt>
    <dgm:pt modelId="{C0756D88-4B17-4948-8455-835CD0CC0840}" type="parTrans" cxnId="{4208B86F-6DF0-4E5F-B6D6-1DC1073B2F36}">
      <dgm:prSet/>
      <dgm:spPr/>
      <dgm:t>
        <a:bodyPr/>
        <a:lstStyle/>
        <a:p>
          <a:endParaRPr lang="en-US">
            <a:latin typeface="+mn-lt"/>
          </a:endParaRPr>
        </a:p>
      </dgm:t>
    </dgm:pt>
    <dgm:pt modelId="{BD1C5C7D-EAD7-410A-AD32-113564E0D789}" type="sibTrans" cxnId="{4208B86F-6DF0-4E5F-B6D6-1DC1073B2F36}">
      <dgm:prSet/>
      <dgm:spPr/>
      <dgm:t>
        <a:bodyPr/>
        <a:lstStyle/>
        <a:p>
          <a:endParaRPr lang="en-US">
            <a:latin typeface="+mn-lt"/>
          </a:endParaRPr>
        </a:p>
      </dgm:t>
    </dgm:pt>
    <dgm:pt modelId="{501F03CF-897B-407B-9F36-52BEA5563841}">
      <dgm:prSet phldrT="[Text]"/>
      <dgm:spPr/>
      <dgm:t>
        <a:bodyPr/>
        <a:lstStyle/>
        <a:p>
          <a:r>
            <a:rPr lang="en-US" b="1">
              <a:latin typeface="+mn-lt"/>
            </a:rPr>
            <a:t>Monique Price-Taylor</a:t>
          </a:r>
        </a:p>
        <a:p>
          <a:r>
            <a:rPr lang="en-US">
              <a:latin typeface="+mn-lt"/>
            </a:rPr>
            <a:t> Program Manager</a:t>
          </a:r>
        </a:p>
        <a:p>
          <a:r>
            <a:rPr lang="en-US" i="0">
              <a:latin typeface="+mn-lt"/>
            </a:rPr>
            <a:t>CSH </a:t>
          </a:r>
        </a:p>
        <a:p>
          <a:r>
            <a:rPr lang="en-US" i="0">
              <a:latin typeface="+mn-lt"/>
              <a:hlinkClick xmlns:r="http://schemas.openxmlformats.org/officeDocument/2006/relationships" r:id="rId6"/>
            </a:rPr>
            <a:t>monique.price@csh.org</a:t>
          </a:r>
          <a:r>
            <a:rPr lang="en-US" i="0">
              <a:latin typeface="+mn-lt"/>
            </a:rPr>
            <a:t> </a:t>
          </a:r>
        </a:p>
      </dgm:t>
    </dgm:pt>
    <dgm:pt modelId="{5EB38E83-167D-4F47-A7B6-2B23A917C0AD}" type="parTrans" cxnId="{4A74467E-5762-4E66-8F51-B3D757087FCB}">
      <dgm:prSet/>
      <dgm:spPr/>
      <dgm:t>
        <a:bodyPr/>
        <a:lstStyle/>
        <a:p>
          <a:endParaRPr lang="en-US">
            <a:latin typeface="+mn-lt"/>
          </a:endParaRPr>
        </a:p>
      </dgm:t>
    </dgm:pt>
    <dgm:pt modelId="{17DC02A3-D768-44A5-BBBE-AF3B0B85B0C6}" type="sibTrans" cxnId="{4A74467E-5762-4E66-8F51-B3D757087FCB}">
      <dgm:prSet/>
      <dgm:spPr/>
      <dgm:t>
        <a:bodyPr/>
        <a:lstStyle/>
        <a:p>
          <a:endParaRPr lang="en-US">
            <a:latin typeface="+mn-lt"/>
          </a:endParaRPr>
        </a:p>
      </dgm:t>
    </dgm:pt>
    <dgm:pt modelId="{F474C702-A7AE-4252-A456-9695AAA85459}" type="pres">
      <dgm:prSet presAssocID="{41B01E56-65EB-4D02-A259-9C43C91145E9}" presName="diagram" presStyleCnt="0">
        <dgm:presLayoutVars>
          <dgm:dir/>
          <dgm:resizeHandles val="exact"/>
        </dgm:presLayoutVars>
      </dgm:prSet>
      <dgm:spPr/>
      <dgm:t>
        <a:bodyPr/>
        <a:lstStyle/>
        <a:p>
          <a:endParaRPr lang="en-US"/>
        </a:p>
      </dgm:t>
    </dgm:pt>
    <dgm:pt modelId="{017B9669-02D4-43A2-945B-73BC8BBBA987}" type="pres">
      <dgm:prSet presAssocID="{EB64A7C0-B1EF-4068-835E-8618C3CDD8DC}" presName="node" presStyleLbl="node1" presStyleIdx="0" presStyleCnt="6">
        <dgm:presLayoutVars>
          <dgm:bulletEnabled val="1"/>
        </dgm:presLayoutVars>
      </dgm:prSet>
      <dgm:spPr/>
      <dgm:t>
        <a:bodyPr/>
        <a:lstStyle/>
        <a:p>
          <a:endParaRPr lang="en-US"/>
        </a:p>
      </dgm:t>
    </dgm:pt>
    <dgm:pt modelId="{3FD40397-A333-49F5-8F85-AE38F440C032}" type="pres">
      <dgm:prSet presAssocID="{C029ADE6-580C-4A42-A9D6-4723DF18240C}" presName="sibTrans" presStyleCnt="0"/>
      <dgm:spPr/>
    </dgm:pt>
    <dgm:pt modelId="{04AD239A-C6F0-4543-A6EC-6D4657E62E3D}" type="pres">
      <dgm:prSet presAssocID="{2A014C73-828D-44AD-9ACE-C405BB019F6F}" presName="node" presStyleLbl="node1" presStyleIdx="1" presStyleCnt="6">
        <dgm:presLayoutVars>
          <dgm:bulletEnabled val="1"/>
        </dgm:presLayoutVars>
      </dgm:prSet>
      <dgm:spPr/>
      <dgm:t>
        <a:bodyPr/>
        <a:lstStyle/>
        <a:p>
          <a:endParaRPr lang="en-US"/>
        </a:p>
      </dgm:t>
    </dgm:pt>
    <dgm:pt modelId="{632E540C-BA66-47E6-BFE6-BA46D2A084F4}" type="pres">
      <dgm:prSet presAssocID="{6D1329CC-B1E7-40CB-AFA6-9985289F8A22}" presName="sibTrans" presStyleCnt="0"/>
      <dgm:spPr/>
    </dgm:pt>
    <dgm:pt modelId="{B321B557-3856-4D15-8407-D276EB73125B}" type="pres">
      <dgm:prSet presAssocID="{DAEBFC40-AEC7-47F2-B78B-E235EBA9D3E5}" presName="node" presStyleLbl="node1" presStyleIdx="2" presStyleCnt="6">
        <dgm:presLayoutVars>
          <dgm:bulletEnabled val="1"/>
        </dgm:presLayoutVars>
      </dgm:prSet>
      <dgm:spPr/>
      <dgm:t>
        <a:bodyPr/>
        <a:lstStyle/>
        <a:p>
          <a:endParaRPr lang="en-US"/>
        </a:p>
      </dgm:t>
    </dgm:pt>
    <dgm:pt modelId="{1452F8D1-5F92-4093-87B8-41C62625DC85}" type="pres">
      <dgm:prSet presAssocID="{6DC59299-9AC5-41FA-B1FD-0BB43A8D976D}" presName="sibTrans" presStyleCnt="0"/>
      <dgm:spPr/>
    </dgm:pt>
    <dgm:pt modelId="{736231F5-44C5-41CA-8D2B-95823AF850E7}" type="pres">
      <dgm:prSet presAssocID="{CFA61AAA-9D85-4A6E-AD9B-4D6BDEAD52A9}" presName="node" presStyleLbl="node1" presStyleIdx="3" presStyleCnt="6">
        <dgm:presLayoutVars>
          <dgm:bulletEnabled val="1"/>
        </dgm:presLayoutVars>
      </dgm:prSet>
      <dgm:spPr/>
      <dgm:t>
        <a:bodyPr/>
        <a:lstStyle/>
        <a:p>
          <a:endParaRPr lang="en-US"/>
        </a:p>
      </dgm:t>
    </dgm:pt>
    <dgm:pt modelId="{538A0F4F-E117-4C09-83F5-1123EDF052AE}" type="pres">
      <dgm:prSet presAssocID="{D7F275BB-1C8B-4509-8D33-1F5F696C63CF}" presName="sibTrans" presStyleCnt="0"/>
      <dgm:spPr/>
    </dgm:pt>
    <dgm:pt modelId="{87333A09-6CE1-4393-B40B-12A95AF7A280}" type="pres">
      <dgm:prSet presAssocID="{70D9824F-1D8B-4CCB-A639-EAC101263977}" presName="node" presStyleLbl="node1" presStyleIdx="4" presStyleCnt="6">
        <dgm:presLayoutVars>
          <dgm:bulletEnabled val="1"/>
        </dgm:presLayoutVars>
      </dgm:prSet>
      <dgm:spPr/>
      <dgm:t>
        <a:bodyPr/>
        <a:lstStyle/>
        <a:p>
          <a:endParaRPr lang="en-US"/>
        </a:p>
      </dgm:t>
    </dgm:pt>
    <dgm:pt modelId="{999EEBD3-CA93-4B58-B244-3AFD4A8F4AE5}" type="pres">
      <dgm:prSet presAssocID="{BD1C5C7D-EAD7-410A-AD32-113564E0D789}" presName="sibTrans" presStyleCnt="0"/>
      <dgm:spPr/>
    </dgm:pt>
    <dgm:pt modelId="{FDBD99A7-800F-4B19-8878-B78BF116F946}" type="pres">
      <dgm:prSet presAssocID="{501F03CF-897B-407B-9F36-52BEA5563841}" presName="node" presStyleLbl="node1" presStyleIdx="5" presStyleCnt="6">
        <dgm:presLayoutVars>
          <dgm:bulletEnabled val="1"/>
        </dgm:presLayoutVars>
      </dgm:prSet>
      <dgm:spPr/>
      <dgm:t>
        <a:bodyPr/>
        <a:lstStyle/>
        <a:p>
          <a:endParaRPr lang="en-US"/>
        </a:p>
      </dgm:t>
    </dgm:pt>
  </dgm:ptLst>
  <dgm:cxnLst>
    <dgm:cxn modelId="{6EAB4246-3E34-410C-B111-AEDEB1FE7564}" srcId="{41B01E56-65EB-4D02-A259-9C43C91145E9}" destId="{CFA61AAA-9D85-4A6E-AD9B-4D6BDEAD52A9}" srcOrd="3" destOrd="0" parTransId="{0AD63A89-AB03-4169-A19B-F3C4DD82A018}" sibTransId="{D7F275BB-1C8B-4509-8D33-1F5F696C63CF}"/>
    <dgm:cxn modelId="{2105F280-4990-4C9B-91B8-49E4CBBA3937}" type="presOf" srcId="{501F03CF-897B-407B-9F36-52BEA5563841}" destId="{FDBD99A7-800F-4B19-8878-B78BF116F946}" srcOrd="0" destOrd="0" presId="urn:microsoft.com/office/officeart/2005/8/layout/default"/>
    <dgm:cxn modelId="{8BC20059-F1BF-4E78-9A26-4190A3D42E93}" srcId="{41B01E56-65EB-4D02-A259-9C43C91145E9}" destId="{DAEBFC40-AEC7-47F2-B78B-E235EBA9D3E5}" srcOrd="2" destOrd="0" parTransId="{7231B148-484E-41B0-8714-69FF6DA391DF}" sibTransId="{6DC59299-9AC5-41FA-B1FD-0BB43A8D976D}"/>
    <dgm:cxn modelId="{4208B86F-6DF0-4E5F-B6D6-1DC1073B2F36}" srcId="{41B01E56-65EB-4D02-A259-9C43C91145E9}" destId="{70D9824F-1D8B-4CCB-A639-EAC101263977}" srcOrd="4" destOrd="0" parTransId="{C0756D88-4B17-4948-8455-835CD0CC0840}" sibTransId="{BD1C5C7D-EAD7-410A-AD32-113564E0D789}"/>
    <dgm:cxn modelId="{B81C5FC6-0935-4BCA-990E-0BA71C46C0B7}" type="presOf" srcId="{2A014C73-828D-44AD-9ACE-C405BB019F6F}" destId="{04AD239A-C6F0-4543-A6EC-6D4657E62E3D}" srcOrd="0" destOrd="0" presId="urn:microsoft.com/office/officeart/2005/8/layout/default"/>
    <dgm:cxn modelId="{9E795373-8248-47BF-940B-62F201F39BA6}" srcId="{41B01E56-65EB-4D02-A259-9C43C91145E9}" destId="{EB64A7C0-B1EF-4068-835E-8618C3CDD8DC}" srcOrd="0" destOrd="0" parTransId="{6AE42860-742C-4CC0-8812-4FC3DA9C2284}" sibTransId="{C029ADE6-580C-4A42-A9D6-4723DF18240C}"/>
    <dgm:cxn modelId="{4A74467E-5762-4E66-8F51-B3D757087FCB}" srcId="{41B01E56-65EB-4D02-A259-9C43C91145E9}" destId="{501F03CF-897B-407B-9F36-52BEA5563841}" srcOrd="5" destOrd="0" parTransId="{5EB38E83-167D-4F47-A7B6-2B23A917C0AD}" sibTransId="{17DC02A3-D768-44A5-BBBE-AF3B0B85B0C6}"/>
    <dgm:cxn modelId="{CF6A583F-02C7-425E-A9FD-150BF10BB9E1}" type="presOf" srcId="{41B01E56-65EB-4D02-A259-9C43C91145E9}" destId="{F474C702-A7AE-4252-A456-9695AAA85459}" srcOrd="0" destOrd="0" presId="urn:microsoft.com/office/officeart/2005/8/layout/default"/>
    <dgm:cxn modelId="{79506165-B0D4-40AB-9D07-21F7CAED8850}" type="presOf" srcId="{EB64A7C0-B1EF-4068-835E-8618C3CDD8DC}" destId="{017B9669-02D4-43A2-945B-73BC8BBBA987}" srcOrd="0" destOrd="0" presId="urn:microsoft.com/office/officeart/2005/8/layout/default"/>
    <dgm:cxn modelId="{CF8C604A-D9F6-49CB-83CF-EC9EA8A1ABF9}" type="presOf" srcId="{CFA61AAA-9D85-4A6E-AD9B-4D6BDEAD52A9}" destId="{736231F5-44C5-41CA-8D2B-95823AF850E7}" srcOrd="0" destOrd="0" presId="urn:microsoft.com/office/officeart/2005/8/layout/default"/>
    <dgm:cxn modelId="{58113F41-D515-4E97-A6C4-6158CF9A4A24}" type="presOf" srcId="{70D9824F-1D8B-4CCB-A639-EAC101263977}" destId="{87333A09-6CE1-4393-B40B-12A95AF7A280}" srcOrd="0" destOrd="0" presId="urn:microsoft.com/office/officeart/2005/8/layout/default"/>
    <dgm:cxn modelId="{BAAEEB08-0A3D-4700-AA35-7A4E00FC1C3A}" srcId="{41B01E56-65EB-4D02-A259-9C43C91145E9}" destId="{2A014C73-828D-44AD-9ACE-C405BB019F6F}" srcOrd="1" destOrd="0" parTransId="{32DCE855-780D-4E17-AE90-1ABBDDA5540E}" sibTransId="{6D1329CC-B1E7-40CB-AFA6-9985289F8A22}"/>
    <dgm:cxn modelId="{43113FCA-825A-45F2-B4CA-7FFACF3F632F}" type="presOf" srcId="{DAEBFC40-AEC7-47F2-B78B-E235EBA9D3E5}" destId="{B321B557-3856-4D15-8407-D276EB73125B}" srcOrd="0" destOrd="0" presId="urn:microsoft.com/office/officeart/2005/8/layout/default"/>
    <dgm:cxn modelId="{3CF543D6-B556-43AA-85C4-AD234237B53A}" type="presParOf" srcId="{F474C702-A7AE-4252-A456-9695AAA85459}" destId="{017B9669-02D4-43A2-945B-73BC8BBBA987}" srcOrd="0" destOrd="0" presId="urn:microsoft.com/office/officeart/2005/8/layout/default"/>
    <dgm:cxn modelId="{06086DDC-EDF2-4B0D-96D9-38A28A11EA09}" type="presParOf" srcId="{F474C702-A7AE-4252-A456-9695AAA85459}" destId="{3FD40397-A333-49F5-8F85-AE38F440C032}" srcOrd="1" destOrd="0" presId="urn:microsoft.com/office/officeart/2005/8/layout/default"/>
    <dgm:cxn modelId="{A0284035-E5B4-44C9-AB8F-8887A6BD325E}" type="presParOf" srcId="{F474C702-A7AE-4252-A456-9695AAA85459}" destId="{04AD239A-C6F0-4543-A6EC-6D4657E62E3D}" srcOrd="2" destOrd="0" presId="urn:microsoft.com/office/officeart/2005/8/layout/default"/>
    <dgm:cxn modelId="{E32204FE-A24C-45FF-8DCA-D1BE8F4CAA7B}" type="presParOf" srcId="{F474C702-A7AE-4252-A456-9695AAA85459}" destId="{632E540C-BA66-47E6-BFE6-BA46D2A084F4}" srcOrd="3" destOrd="0" presId="urn:microsoft.com/office/officeart/2005/8/layout/default"/>
    <dgm:cxn modelId="{418D70FF-4772-4D09-94D4-3A13F552FE3B}" type="presParOf" srcId="{F474C702-A7AE-4252-A456-9695AAA85459}" destId="{B321B557-3856-4D15-8407-D276EB73125B}" srcOrd="4" destOrd="0" presId="urn:microsoft.com/office/officeart/2005/8/layout/default"/>
    <dgm:cxn modelId="{8FD39819-1BD8-4DF5-B66A-E4FEBEEB423B}" type="presParOf" srcId="{F474C702-A7AE-4252-A456-9695AAA85459}" destId="{1452F8D1-5F92-4093-87B8-41C62625DC85}" srcOrd="5" destOrd="0" presId="urn:microsoft.com/office/officeart/2005/8/layout/default"/>
    <dgm:cxn modelId="{B9639F3A-C498-493B-9AD4-2A5D54204844}" type="presParOf" srcId="{F474C702-A7AE-4252-A456-9695AAA85459}" destId="{736231F5-44C5-41CA-8D2B-95823AF850E7}" srcOrd="6" destOrd="0" presId="urn:microsoft.com/office/officeart/2005/8/layout/default"/>
    <dgm:cxn modelId="{69D7569F-5395-44D4-9427-C264F56A0155}" type="presParOf" srcId="{F474C702-A7AE-4252-A456-9695AAA85459}" destId="{538A0F4F-E117-4C09-83F5-1123EDF052AE}" srcOrd="7" destOrd="0" presId="urn:microsoft.com/office/officeart/2005/8/layout/default"/>
    <dgm:cxn modelId="{152C5E06-7552-4858-A912-59E57D39DBF2}" type="presParOf" srcId="{F474C702-A7AE-4252-A456-9695AAA85459}" destId="{87333A09-6CE1-4393-B40B-12A95AF7A280}" srcOrd="8" destOrd="0" presId="urn:microsoft.com/office/officeart/2005/8/layout/default"/>
    <dgm:cxn modelId="{06EA8CE7-29E8-4148-91A3-722A9BAEA1F4}" type="presParOf" srcId="{F474C702-A7AE-4252-A456-9695AAA85459}" destId="{999EEBD3-CA93-4B58-B244-3AFD4A8F4AE5}" srcOrd="9" destOrd="0" presId="urn:microsoft.com/office/officeart/2005/8/layout/default"/>
    <dgm:cxn modelId="{836B5237-932A-4124-94BE-24562BADD5A4}" type="presParOf" srcId="{F474C702-A7AE-4252-A456-9695AAA85459}" destId="{FDBD99A7-800F-4B19-8878-B78BF116F94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80322-3C59-4DF0-87D7-C7FAF736C373}">
      <dsp:nvSpPr>
        <dsp:cNvPr id="0" name=""/>
        <dsp:cNvSpPr/>
      </dsp:nvSpPr>
      <dsp:spPr>
        <a:xfrm>
          <a:off x="3056" y="2504957"/>
          <a:ext cx="2673104" cy="1069241"/>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85344" rIns="42672" bIns="85344" numCol="1" spcCol="1270" anchor="ctr" anchorCtr="0">
          <a:noAutofit/>
        </a:bodyPr>
        <a:lstStyle/>
        <a:p>
          <a:pPr lvl="0" algn="ctr" defTabSz="1422400">
            <a:lnSpc>
              <a:spcPct val="90000"/>
            </a:lnSpc>
            <a:spcBef>
              <a:spcPct val="0"/>
            </a:spcBef>
            <a:spcAft>
              <a:spcPct val="35000"/>
            </a:spcAft>
          </a:pPr>
          <a:r>
            <a:rPr lang="en-US" sz="3200" kern="1200">
              <a:cs typeface="Calibri Light"/>
            </a:rPr>
            <a:t>Race </a:t>
          </a:r>
        </a:p>
      </dsp:txBody>
      <dsp:txXfrm>
        <a:off x="3056" y="2504957"/>
        <a:ext cx="2405794" cy="1069241"/>
      </dsp:txXfrm>
    </dsp:sp>
    <dsp:sp modelId="{FFAA39D3-912A-4100-91C2-A1F224B0EF40}">
      <dsp:nvSpPr>
        <dsp:cNvPr id="0" name=""/>
        <dsp:cNvSpPr/>
      </dsp:nvSpPr>
      <dsp:spPr>
        <a:xfrm>
          <a:off x="2141540" y="2504957"/>
          <a:ext cx="2673104" cy="1069241"/>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lvl="0" algn="ctr" defTabSz="1422400">
            <a:lnSpc>
              <a:spcPct val="90000"/>
            </a:lnSpc>
            <a:spcBef>
              <a:spcPct val="0"/>
            </a:spcBef>
            <a:spcAft>
              <a:spcPct val="35000"/>
            </a:spcAft>
          </a:pPr>
          <a:r>
            <a:rPr lang="en-US" sz="3200" kern="1200">
              <a:cs typeface="Calibri Light"/>
            </a:rPr>
            <a:t>Equity is</a:t>
          </a:r>
        </a:p>
      </dsp:txBody>
      <dsp:txXfrm>
        <a:off x="2676161" y="2504957"/>
        <a:ext cx="1603863" cy="1069241"/>
      </dsp:txXfrm>
    </dsp:sp>
    <dsp:sp modelId="{C5AF56A8-B19F-435B-9330-12E5690F7F24}">
      <dsp:nvSpPr>
        <dsp:cNvPr id="0" name=""/>
        <dsp:cNvSpPr/>
      </dsp:nvSpPr>
      <dsp:spPr>
        <a:xfrm>
          <a:off x="4280023" y="2504957"/>
          <a:ext cx="2673104" cy="1069241"/>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lvl="0" algn="ctr" defTabSz="1422400">
            <a:lnSpc>
              <a:spcPct val="90000"/>
            </a:lnSpc>
            <a:spcBef>
              <a:spcPct val="0"/>
            </a:spcBef>
            <a:spcAft>
              <a:spcPct val="35000"/>
            </a:spcAft>
          </a:pPr>
          <a:r>
            <a:rPr lang="en-US" sz="3200" kern="1200">
              <a:latin typeface="Calibri Light" panose="020F0302020204030204"/>
              <a:cs typeface="Calibri Light"/>
            </a:rPr>
            <a:t>A Process</a:t>
          </a:r>
        </a:p>
      </dsp:txBody>
      <dsp:txXfrm>
        <a:off x="4814644" y="2504957"/>
        <a:ext cx="1603863" cy="1069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0A851-634D-4EC7-B068-02397A644A42}">
      <dsp:nvSpPr>
        <dsp:cNvPr id="0" name=""/>
        <dsp:cNvSpPr/>
      </dsp:nvSpPr>
      <dsp:spPr>
        <a:xfrm>
          <a:off x="0" y="0"/>
          <a:ext cx="7665089" cy="117510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86BE1C-2282-4F70-82AA-E9B156FD4EA4}">
      <dsp:nvSpPr>
        <dsp:cNvPr id="0" name=""/>
        <dsp:cNvSpPr/>
      </dsp:nvSpPr>
      <dsp:spPr>
        <a:xfrm>
          <a:off x="58756" y="134065"/>
          <a:ext cx="2459711" cy="9069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latin typeface="Formata" panose="02000506040000020004" pitchFamily="2" charset="0"/>
            </a:rPr>
            <a:t>Limited</a:t>
          </a:r>
          <a:r>
            <a:rPr lang="en-US" sz="2000" kern="1200" baseline="0">
              <a:latin typeface="Formata" panose="02000506040000020004" pitchFamily="2" charset="0"/>
            </a:rPr>
            <a:t> affordable housing </a:t>
          </a:r>
          <a:endParaRPr lang="en-US" sz="2000" kern="1200">
            <a:latin typeface="Formata" panose="02000506040000020004" pitchFamily="2" charset="0"/>
          </a:endParaRPr>
        </a:p>
      </dsp:txBody>
      <dsp:txXfrm>
        <a:off x="103031" y="178340"/>
        <a:ext cx="2371161" cy="818424"/>
      </dsp:txXfrm>
    </dsp:sp>
    <dsp:sp modelId="{E845E5CA-5554-4D83-9679-18F4BD76B909}">
      <dsp:nvSpPr>
        <dsp:cNvPr id="0" name=""/>
        <dsp:cNvSpPr/>
      </dsp:nvSpPr>
      <dsp:spPr>
        <a:xfrm>
          <a:off x="2811897" y="134065"/>
          <a:ext cx="2250504" cy="9069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latin typeface="Formata" panose="020B0604020202020204" charset="0"/>
            </a:rPr>
            <a:t>&amp; Disability Discrimination </a:t>
          </a:r>
        </a:p>
      </dsp:txBody>
      <dsp:txXfrm>
        <a:off x="2856172" y="178340"/>
        <a:ext cx="2161954" cy="818424"/>
      </dsp:txXfrm>
    </dsp:sp>
    <dsp:sp modelId="{C9978EA1-B95C-42CC-A402-AA121E9683D3}">
      <dsp:nvSpPr>
        <dsp:cNvPr id="0" name=""/>
        <dsp:cNvSpPr/>
      </dsp:nvSpPr>
      <dsp:spPr>
        <a:xfrm>
          <a:off x="5355831" y="154164"/>
          <a:ext cx="2250504" cy="8667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latin typeface="Formata" panose="02000506040000020004" pitchFamily="2" charset="0"/>
            </a:rPr>
            <a:t>Need</a:t>
          </a:r>
          <a:r>
            <a:rPr lang="en-US" sz="1800" kern="1200" baseline="0">
              <a:latin typeface="Formata" panose="02000506040000020004" pitchFamily="2" charset="0"/>
            </a:rPr>
            <a:t> for more housing to prevent homelessness </a:t>
          </a:r>
          <a:endParaRPr lang="en-US" sz="1800" kern="1200">
            <a:latin typeface="Formata" panose="02000506040000020004" pitchFamily="2" charset="0"/>
          </a:endParaRPr>
        </a:p>
      </dsp:txBody>
      <dsp:txXfrm>
        <a:off x="5398144" y="196477"/>
        <a:ext cx="2165878" cy="782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0A851-634D-4EC7-B068-02397A644A42}">
      <dsp:nvSpPr>
        <dsp:cNvPr id="0" name=""/>
        <dsp:cNvSpPr/>
      </dsp:nvSpPr>
      <dsp:spPr>
        <a:xfrm>
          <a:off x="489719" y="0"/>
          <a:ext cx="5630564" cy="108669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86BE1C-2282-4F70-82AA-E9B156FD4EA4}">
      <dsp:nvSpPr>
        <dsp:cNvPr id="0" name=""/>
        <dsp:cNvSpPr/>
      </dsp:nvSpPr>
      <dsp:spPr>
        <a:xfrm>
          <a:off x="0" y="60900"/>
          <a:ext cx="1917996" cy="9630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latin typeface="Formata" panose="02000506040000020004" pitchFamily="2" charset="0"/>
            </a:rPr>
            <a:t>Limited</a:t>
          </a:r>
          <a:r>
            <a:rPr lang="en-US" sz="2000" kern="1200" baseline="0">
              <a:latin typeface="Formata" panose="02000506040000020004" pitchFamily="2" charset="0"/>
            </a:rPr>
            <a:t> affordable housing </a:t>
          </a:r>
          <a:endParaRPr lang="en-US" sz="2000" kern="1200">
            <a:latin typeface="Formata" panose="02000506040000020004" pitchFamily="2" charset="0"/>
          </a:endParaRPr>
        </a:p>
      </dsp:txBody>
      <dsp:txXfrm>
        <a:off x="47010" y="107910"/>
        <a:ext cx="1823976" cy="868987"/>
      </dsp:txXfrm>
    </dsp:sp>
    <dsp:sp modelId="{E845E5CA-5554-4D83-9679-18F4BD76B909}">
      <dsp:nvSpPr>
        <dsp:cNvPr id="0" name=""/>
        <dsp:cNvSpPr/>
      </dsp:nvSpPr>
      <dsp:spPr>
        <a:xfrm>
          <a:off x="2243162" y="98254"/>
          <a:ext cx="2184612" cy="8901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latin typeface="Formata" panose="02000506040000020004" pitchFamily="2" charset="0"/>
            </a:rPr>
            <a:t>&amp; Source</a:t>
          </a:r>
          <a:r>
            <a:rPr lang="en-US" sz="2000" kern="1200" baseline="0">
              <a:latin typeface="Formata" panose="02000506040000020004" pitchFamily="2" charset="0"/>
            </a:rPr>
            <a:t> of Income Discrimination </a:t>
          </a:r>
          <a:endParaRPr lang="en-US" sz="2000" kern="1200">
            <a:latin typeface="Formata" panose="02000506040000020004" pitchFamily="2" charset="0"/>
          </a:endParaRPr>
        </a:p>
      </dsp:txBody>
      <dsp:txXfrm>
        <a:off x="2286617" y="141709"/>
        <a:ext cx="2097702" cy="803275"/>
      </dsp:txXfrm>
    </dsp:sp>
    <dsp:sp modelId="{C9978EA1-B95C-42CC-A402-AA121E9683D3}">
      <dsp:nvSpPr>
        <dsp:cNvPr id="0" name=""/>
        <dsp:cNvSpPr/>
      </dsp:nvSpPr>
      <dsp:spPr>
        <a:xfrm>
          <a:off x="4637691" y="24993"/>
          <a:ext cx="1871252" cy="10367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latin typeface="Formata" panose="02000506040000020004" pitchFamily="2" charset="0"/>
            </a:rPr>
            <a:t>Need</a:t>
          </a:r>
          <a:r>
            <a:rPr lang="en-US" sz="2000" kern="1200" baseline="0">
              <a:latin typeface="Formata" panose="02000506040000020004" pitchFamily="2" charset="0"/>
            </a:rPr>
            <a:t> for more housing to prevent homelessness </a:t>
          </a:r>
          <a:endParaRPr lang="en-US" sz="2000" kern="1200">
            <a:latin typeface="Formata" panose="02000506040000020004" pitchFamily="2" charset="0"/>
          </a:endParaRPr>
        </a:p>
      </dsp:txBody>
      <dsp:txXfrm>
        <a:off x="4688299" y="75601"/>
        <a:ext cx="1770036" cy="9354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E21E9-4DE6-4C3B-A6CA-106DCF34CCA3}">
      <dsp:nvSpPr>
        <dsp:cNvPr id="0" name=""/>
        <dsp:cNvSpPr/>
      </dsp:nvSpPr>
      <dsp:spPr>
        <a:xfrm>
          <a:off x="1196914" y="0"/>
          <a:ext cx="6782518" cy="108669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1F725E-A48B-481E-9CB2-E693DCEA4D3C}">
      <dsp:nvSpPr>
        <dsp:cNvPr id="0" name=""/>
        <dsp:cNvSpPr/>
      </dsp:nvSpPr>
      <dsp:spPr>
        <a:xfrm>
          <a:off x="182330" y="135867"/>
          <a:ext cx="2199359" cy="814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latin typeface="Formata" panose="02000506040000020004" pitchFamily="2" charset="0"/>
            </a:rPr>
            <a:t>Limited</a:t>
          </a:r>
          <a:r>
            <a:rPr lang="en-US" sz="2000" kern="1200" baseline="0">
              <a:latin typeface="Formata" panose="02000506040000020004" pitchFamily="2" charset="0"/>
            </a:rPr>
            <a:t> affordable housing </a:t>
          </a:r>
          <a:endParaRPr lang="en-US" sz="2000" kern="1200">
            <a:latin typeface="Formata" panose="02000506040000020004" pitchFamily="2" charset="0"/>
          </a:endParaRPr>
        </a:p>
      </dsp:txBody>
      <dsp:txXfrm>
        <a:off x="222113" y="175650"/>
        <a:ext cx="2119793" cy="735394"/>
      </dsp:txXfrm>
    </dsp:sp>
    <dsp:sp modelId="{10426805-D2CD-4C4F-B7B5-54C17B750C36}">
      <dsp:nvSpPr>
        <dsp:cNvPr id="0" name=""/>
        <dsp:cNvSpPr/>
      </dsp:nvSpPr>
      <dsp:spPr>
        <a:xfrm>
          <a:off x="2668451" y="109004"/>
          <a:ext cx="2564343" cy="8686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latin typeface="Formata" panose="02000506040000020004" pitchFamily="2" charset="0"/>
            </a:rPr>
            <a:t>Eviction &amp; Criminal Backgrounds  </a:t>
          </a:r>
        </a:p>
      </dsp:txBody>
      <dsp:txXfrm>
        <a:off x="2710857" y="151410"/>
        <a:ext cx="2479531" cy="783874"/>
      </dsp:txXfrm>
    </dsp:sp>
    <dsp:sp modelId="{8DFF6943-51B2-4E08-AFB9-9FFD8CD1DBFD}">
      <dsp:nvSpPr>
        <dsp:cNvPr id="0" name=""/>
        <dsp:cNvSpPr/>
      </dsp:nvSpPr>
      <dsp:spPr>
        <a:xfrm>
          <a:off x="5519555" y="0"/>
          <a:ext cx="2277546" cy="10866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latin typeface="Formata" panose="02000506040000020004" pitchFamily="2" charset="0"/>
            </a:rPr>
            <a:t>Need for more housing to prevent homelessness  </a:t>
          </a:r>
        </a:p>
      </dsp:txBody>
      <dsp:txXfrm>
        <a:off x="5572603" y="53048"/>
        <a:ext cx="2171450" cy="9805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22130-8298-4A9F-8602-703CD11083EA}">
      <dsp:nvSpPr>
        <dsp:cNvPr id="0" name=""/>
        <dsp:cNvSpPr/>
      </dsp:nvSpPr>
      <dsp:spPr>
        <a:xfrm>
          <a:off x="2458253" y="554374"/>
          <a:ext cx="3691851" cy="3691851"/>
        </a:xfrm>
        <a:prstGeom prst="blockArc">
          <a:avLst>
            <a:gd name="adj1" fmla="val 10800000"/>
            <a:gd name="adj2" fmla="val 16200000"/>
            <a:gd name="adj3" fmla="val 4642"/>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D91F12-C63F-4A43-A156-C8D1FFDE67C3}">
      <dsp:nvSpPr>
        <dsp:cNvPr id="0" name=""/>
        <dsp:cNvSpPr/>
      </dsp:nvSpPr>
      <dsp:spPr>
        <a:xfrm>
          <a:off x="2458253" y="554374"/>
          <a:ext cx="3691851" cy="3691851"/>
        </a:xfrm>
        <a:prstGeom prst="blockArc">
          <a:avLst>
            <a:gd name="adj1" fmla="val 5400000"/>
            <a:gd name="adj2" fmla="val 10800000"/>
            <a:gd name="adj3" fmla="val 4642"/>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F18B8E-0558-4A81-88F6-68B490CFA0AF}">
      <dsp:nvSpPr>
        <dsp:cNvPr id="0" name=""/>
        <dsp:cNvSpPr/>
      </dsp:nvSpPr>
      <dsp:spPr>
        <a:xfrm>
          <a:off x="2458253" y="554374"/>
          <a:ext cx="3691851" cy="3691851"/>
        </a:xfrm>
        <a:prstGeom prst="blockArc">
          <a:avLst>
            <a:gd name="adj1" fmla="val 0"/>
            <a:gd name="adj2" fmla="val 5400000"/>
            <a:gd name="adj3" fmla="val 4642"/>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DE3929-9488-401C-A62E-F98AC5ADE625}">
      <dsp:nvSpPr>
        <dsp:cNvPr id="0" name=""/>
        <dsp:cNvSpPr/>
      </dsp:nvSpPr>
      <dsp:spPr>
        <a:xfrm>
          <a:off x="2458253" y="554374"/>
          <a:ext cx="3691851" cy="3691851"/>
        </a:xfrm>
        <a:prstGeom prst="blockArc">
          <a:avLst>
            <a:gd name="adj1" fmla="val 16200000"/>
            <a:gd name="adj2" fmla="val 0"/>
            <a:gd name="adj3" fmla="val 464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6B6618-FF8F-438E-BD34-FF7C1DC00BB3}">
      <dsp:nvSpPr>
        <dsp:cNvPr id="0" name=""/>
        <dsp:cNvSpPr/>
      </dsp:nvSpPr>
      <dsp:spPr>
        <a:xfrm>
          <a:off x="3454061" y="1550182"/>
          <a:ext cx="1700234" cy="17002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a:t>Poverty</a:t>
          </a:r>
        </a:p>
      </dsp:txBody>
      <dsp:txXfrm>
        <a:off x="3703055" y="1799176"/>
        <a:ext cx="1202246" cy="1202246"/>
      </dsp:txXfrm>
    </dsp:sp>
    <dsp:sp modelId="{3379C72F-A2D9-41C6-AC17-56F7A383B88D}">
      <dsp:nvSpPr>
        <dsp:cNvPr id="0" name=""/>
        <dsp:cNvSpPr/>
      </dsp:nvSpPr>
      <dsp:spPr>
        <a:xfrm>
          <a:off x="3709096" y="2137"/>
          <a:ext cx="1190164" cy="119016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a:t>Criminal Justice</a:t>
          </a:r>
        </a:p>
      </dsp:txBody>
      <dsp:txXfrm>
        <a:off x="3883391" y="176432"/>
        <a:ext cx="841574" cy="841574"/>
      </dsp:txXfrm>
    </dsp:sp>
    <dsp:sp modelId="{996CF2E4-6088-4916-8B9F-A7410DF5DD51}">
      <dsp:nvSpPr>
        <dsp:cNvPr id="0" name=""/>
        <dsp:cNvSpPr/>
      </dsp:nvSpPr>
      <dsp:spPr>
        <a:xfrm>
          <a:off x="5512176" y="1805217"/>
          <a:ext cx="1190164" cy="1190164"/>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a:t>Education</a:t>
          </a:r>
        </a:p>
      </dsp:txBody>
      <dsp:txXfrm>
        <a:off x="5686471" y="1979512"/>
        <a:ext cx="841574" cy="841574"/>
      </dsp:txXfrm>
    </dsp:sp>
    <dsp:sp modelId="{C8045BB0-2103-4259-B3FA-970EE70113CC}">
      <dsp:nvSpPr>
        <dsp:cNvPr id="0" name=""/>
        <dsp:cNvSpPr/>
      </dsp:nvSpPr>
      <dsp:spPr>
        <a:xfrm>
          <a:off x="3709096" y="3608297"/>
          <a:ext cx="1190164" cy="1190164"/>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a:t>Housing</a:t>
          </a:r>
        </a:p>
      </dsp:txBody>
      <dsp:txXfrm>
        <a:off x="3883391" y="3782592"/>
        <a:ext cx="841574" cy="841574"/>
      </dsp:txXfrm>
    </dsp:sp>
    <dsp:sp modelId="{15FB7D7E-EE07-4246-969F-2AF451024B34}">
      <dsp:nvSpPr>
        <dsp:cNvPr id="0" name=""/>
        <dsp:cNvSpPr/>
      </dsp:nvSpPr>
      <dsp:spPr>
        <a:xfrm>
          <a:off x="1906016" y="1805217"/>
          <a:ext cx="1190164" cy="1190164"/>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a:t>Healthcare</a:t>
          </a:r>
        </a:p>
      </dsp:txBody>
      <dsp:txXfrm>
        <a:off x="2080311" y="1979512"/>
        <a:ext cx="841574" cy="8415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B8B85-820C-4C3F-8995-A1027F888EB1}">
      <dsp:nvSpPr>
        <dsp:cNvPr id="0" name=""/>
        <dsp:cNvSpPr/>
      </dsp:nvSpPr>
      <dsp:spPr>
        <a:xfrm>
          <a:off x="1786942" y="203874"/>
          <a:ext cx="4046118" cy="140516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ACAA2B-5EC0-43BA-A274-C9020B878BD0}">
      <dsp:nvSpPr>
        <dsp:cNvPr id="0" name=""/>
        <dsp:cNvSpPr/>
      </dsp:nvSpPr>
      <dsp:spPr>
        <a:xfrm>
          <a:off x="3424209" y="3644643"/>
          <a:ext cx="784131" cy="501844"/>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7B7E48-8972-4AD6-A40A-4E5FDE9ABEFF}">
      <dsp:nvSpPr>
        <dsp:cNvPr id="0" name=""/>
        <dsp:cNvSpPr/>
      </dsp:nvSpPr>
      <dsp:spPr>
        <a:xfrm>
          <a:off x="1934359" y="4046118"/>
          <a:ext cx="3763831" cy="940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endParaRPr lang="en-US" sz="3300" kern="1200"/>
        </a:p>
      </dsp:txBody>
      <dsp:txXfrm>
        <a:off x="1934359" y="4046118"/>
        <a:ext cx="3763831" cy="940957"/>
      </dsp:txXfrm>
    </dsp:sp>
    <dsp:sp modelId="{5A3F54C1-2FDF-4431-B792-B2B67C7CE454}">
      <dsp:nvSpPr>
        <dsp:cNvPr id="0" name=""/>
        <dsp:cNvSpPr/>
      </dsp:nvSpPr>
      <dsp:spPr>
        <a:xfrm>
          <a:off x="3257973" y="1717561"/>
          <a:ext cx="1411436" cy="14114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Barriers to housing due to health issues</a:t>
          </a:r>
        </a:p>
      </dsp:txBody>
      <dsp:txXfrm>
        <a:off x="3464673" y="1924261"/>
        <a:ext cx="998036" cy="998036"/>
      </dsp:txXfrm>
    </dsp:sp>
    <dsp:sp modelId="{0654700B-DF7B-4AA4-85FD-240DA9B17F2F}">
      <dsp:nvSpPr>
        <dsp:cNvPr id="0" name=""/>
        <dsp:cNvSpPr/>
      </dsp:nvSpPr>
      <dsp:spPr>
        <a:xfrm>
          <a:off x="2248011" y="658670"/>
          <a:ext cx="1411436" cy="14114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Higher negative health outcomes</a:t>
          </a:r>
        </a:p>
      </dsp:txBody>
      <dsp:txXfrm>
        <a:off x="2454711" y="865370"/>
        <a:ext cx="998036" cy="998036"/>
      </dsp:txXfrm>
    </dsp:sp>
    <dsp:sp modelId="{38EDBC54-6EE8-426B-AC14-F2445135F71A}">
      <dsp:nvSpPr>
        <dsp:cNvPr id="0" name=""/>
        <dsp:cNvSpPr/>
      </dsp:nvSpPr>
      <dsp:spPr>
        <a:xfrm>
          <a:off x="3518858" y="329794"/>
          <a:ext cx="1755347" cy="1386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Lower frequency of use of evidence-based practices and poorer quality of care</a:t>
          </a:r>
        </a:p>
        <a:p>
          <a:pPr lvl="0" algn="ctr" defTabSz="444500">
            <a:lnSpc>
              <a:spcPct val="90000"/>
            </a:lnSpc>
            <a:spcBef>
              <a:spcPct val="0"/>
            </a:spcBef>
            <a:spcAft>
              <a:spcPct val="35000"/>
            </a:spcAft>
          </a:pPr>
          <a:r>
            <a:rPr lang="en-US" sz="1000" kern="1200">
              <a:hlinkClick xmlns:r="http://schemas.openxmlformats.org/officeDocument/2006/relationships" r:id="rId1"/>
            </a:rPr>
            <a:t>Link</a:t>
          </a:r>
          <a:r>
            <a:rPr lang="en-US" sz="1000" kern="1200"/>
            <a:t> to study</a:t>
          </a:r>
        </a:p>
      </dsp:txBody>
      <dsp:txXfrm>
        <a:off x="3775923" y="532869"/>
        <a:ext cx="1241217" cy="980530"/>
      </dsp:txXfrm>
    </dsp:sp>
    <dsp:sp modelId="{D8FB0231-581A-422D-BF35-60CDA8547C25}">
      <dsp:nvSpPr>
        <dsp:cNvPr id="0" name=""/>
        <dsp:cNvSpPr/>
      </dsp:nvSpPr>
      <dsp:spPr>
        <a:xfrm>
          <a:off x="1620706" y="31365"/>
          <a:ext cx="4391136" cy="3512909"/>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8C136-6A9C-4BDB-B35F-A35FD5065243}">
      <dsp:nvSpPr>
        <dsp:cNvPr id="0" name=""/>
        <dsp:cNvSpPr/>
      </dsp:nvSpPr>
      <dsp:spPr>
        <a:xfrm>
          <a:off x="0" y="29766"/>
          <a:ext cx="2464593" cy="147875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a:t>Dysfunctional Rescuing</a:t>
          </a:r>
        </a:p>
      </dsp:txBody>
      <dsp:txXfrm>
        <a:off x="0" y="29766"/>
        <a:ext cx="2464593" cy="1478756"/>
      </dsp:txXfrm>
    </dsp:sp>
    <dsp:sp modelId="{51E6BCC1-07C5-4D18-BF84-928D5C212611}">
      <dsp:nvSpPr>
        <dsp:cNvPr id="0" name=""/>
        <dsp:cNvSpPr/>
      </dsp:nvSpPr>
      <dsp:spPr>
        <a:xfrm>
          <a:off x="2711053" y="29766"/>
          <a:ext cx="2464593" cy="1478756"/>
        </a:xfrm>
        <a:prstGeom prst="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a:t>Bucket solutions</a:t>
          </a:r>
        </a:p>
      </dsp:txBody>
      <dsp:txXfrm>
        <a:off x="2711053" y="29766"/>
        <a:ext cx="2464593" cy="1478756"/>
      </dsp:txXfrm>
    </dsp:sp>
    <dsp:sp modelId="{55E7D308-70CC-4F12-93D9-1FB56AE12B6F}">
      <dsp:nvSpPr>
        <dsp:cNvPr id="0" name=""/>
        <dsp:cNvSpPr/>
      </dsp:nvSpPr>
      <dsp:spPr>
        <a:xfrm>
          <a:off x="5422106" y="29766"/>
          <a:ext cx="2464593" cy="1478756"/>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a:t>Labeling</a:t>
          </a:r>
        </a:p>
      </dsp:txBody>
      <dsp:txXfrm>
        <a:off x="5422106" y="29766"/>
        <a:ext cx="2464593" cy="1478756"/>
      </dsp:txXfrm>
    </dsp:sp>
    <dsp:sp modelId="{D0DE6DE8-27C6-4242-8102-780F6D87CA66}">
      <dsp:nvSpPr>
        <dsp:cNvPr id="0" name=""/>
        <dsp:cNvSpPr/>
      </dsp:nvSpPr>
      <dsp:spPr>
        <a:xfrm>
          <a:off x="1355526" y="1754981"/>
          <a:ext cx="2464593" cy="1478756"/>
        </a:xfrm>
        <a:prstGeom prst="rect">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a:t>Triggering</a:t>
          </a:r>
        </a:p>
      </dsp:txBody>
      <dsp:txXfrm>
        <a:off x="1355526" y="1754981"/>
        <a:ext cx="2464593" cy="1478756"/>
      </dsp:txXfrm>
    </dsp:sp>
    <dsp:sp modelId="{8D2EB36B-AA0C-45BA-A50A-8899A3FFDE68}">
      <dsp:nvSpPr>
        <dsp:cNvPr id="0" name=""/>
        <dsp:cNvSpPr/>
      </dsp:nvSpPr>
      <dsp:spPr>
        <a:xfrm>
          <a:off x="4066579" y="1754981"/>
          <a:ext cx="2464593" cy="1478756"/>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a:t>Prescriptive</a:t>
          </a:r>
        </a:p>
      </dsp:txBody>
      <dsp:txXfrm>
        <a:off x="4066579" y="1754981"/>
        <a:ext cx="2464593" cy="14787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26802-BC7A-4AE4-9BC5-A0B94AA0810F}">
      <dsp:nvSpPr>
        <dsp:cNvPr id="0" name=""/>
        <dsp:cNvSpPr/>
      </dsp:nvSpPr>
      <dsp:spPr>
        <a:xfrm rot="5400000">
          <a:off x="2640196" y="35864"/>
          <a:ext cx="1470091" cy="1401735"/>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t>Name Race</a:t>
          </a:r>
        </a:p>
      </dsp:txBody>
      <dsp:txXfrm rot="-5400000">
        <a:off x="2902565" y="241005"/>
        <a:ext cx="945353" cy="991453"/>
      </dsp:txXfrm>
    </dsp:sp>
    <dsp:sp modelId="{71E4DFC7-877A-450B-8C3C-BBDBF7CEE63C}">
      <dsp:nvSpPr>
        <dsp:cNvPr id="0" name=""/>
        <dsp:cNvSpPr/>
      </dsp:nvSpPr>
      <dsp:spPr>
        <a:xfrm>
          <a:off x="4092868" y="230750"/>
          <a:ext cx="1640621" cy="882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a:t>How, specifically, does race play into our work?</a:t>
          </a:r>
        </a:p>
      </dsp:txBody>
      <dsp:txXfrm>
        <a:off x="4092868" y="230750"/>
        <a:ext cx="1640621" cy="882054"/>
      </dsp:txXfrm>
    </dsp:sp>
    <dsp:sp modelId="{3A65D199-58BD-4C30-94F3-39475533DB67}">
      <dsp:nvSpPr>
        <dsp:cNvPr id="0" name=""/>
        <dsp:cNvSpPr/>
      </dsp:nvSpPr>
      <dsp:spPr>
        <a:xfrm rot="16958429">
          <a:off x="1258899" y="97242"/>
          <a:ext cx="1470091" cy="1278979"/>
        </a:xfrm>
        <a:prstGeom prst="wedgeEllipse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1541757" y="216976"/>
        <a:ext cx="904375" cy="1039511"/>
      </dsp:txXfrm>
    </dsp:sp>
    <dsp:sp modelId="{F9FA3A77-98D4-4C8A-A9D1-C970F8844EB6}">
      <dsp:nvSpPr>
        <dsp:cNvPr id="0" name=""/>
        <dsp:cNvSpPr/>
      </dsp:nvSpPr>
      <dsp:spPr>
        <a:xfrm rot="5400000">
          <a:off x="1899447" y="1267343"/>
          <a:ext cx="1565000" cy="1529313"/>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t>Vocabulary</a:t>
          </a:r>
        </a:p>
      </dsp:txBody>
      <dsp:txXfrm rot="-5400000">
        <a:off x="2169269" y="1507359"/>
        <a:ext cx="1025355" cy="1049282"/>
      </dsp:txXfrm>
    </dsp:sp>
    <dsp:sp modelId="{29292607-726A-4CEF-B8E5-46BE6F26D1B7}">
      <dsp:nvSpPr>
        <dsp:cNvPr id="0" name=""/>
        <dsp:cNvSpPr/>
      </dsp:nvSpPr>
      <dsp:spPr>
        <a:xfrm>
          <a:off x="323181" y="1571311"/>
          <a:ext cx="1587698" cy="882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n-US" sz="1200" b="1" kern="1200" dirty="0"/>
            <a:t>Develop competency on aspects of racial equity</a:t>
          </a:r>
        </a:p>
      </dsp:txBody>
      <dsp:txXfrm>
        <a:off x="323181" y="1571311"/>
        <a:ext cx="1587698" cy="882054"/>
      </dsp:txXfrm>
    </dsp:sp>
    <dsp:sp modelId="{D93D63E7-BE36-481D-A584-64B078EDD8AA}">
      <dsp:nvSpPr>
        <dsp:cNvPr id="0" name=""/>
        <dsp:cNvSpPr/>
      </dsp:nvSpPr>
      <dsp:spPr>
        <a:xfrm rot="2098715">
          <a:off x="3435403" y="1392510"/>
          <a:ext cx="1470091" cy="1278979"/>
        </a:xfrm>
        <a:prstGeom prst="wedgeEllipse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718261" y="1512244"/>
        <a:ext cx="904375" cy="1039511"/>
      </dsp:txXfrm>
    </dsp:sp>
    <dsp:sp modelId="{1F418BB9-7C4D-47C7-86A0-68FE7FED592D}">
      <dsp:nvSpPr>
        <dsp:cNvPr id="0" name=""/>
        <dsp:cNvSpPr/>
      </dsp:nvSpPr>
      <dsp:spPr>
        <a:xfrm rot="5400000">
          <a:off x="2728689" y="2582808"/>
          <a:ext cx="1470091" cy="1469278"/>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t>History</a:t>
          </a:r>
        </a:p>
      </dsp:txBody>
      <dsp:txXfrm rot="-5400000">
        <a:off x="2973907" y="2827349"/>
        <a:ext cx="979654" cy="980197"/>
      </dsp:txXfrm>
    </dsp:sp>
    <dsp:sp modelId="{724CB0C1-4DDA-450C-B059-5C2012C7136A}">
      <dsp:nvSpPr>
        <dsp:cNvPr id="0" name=""/>
        <dsp:cNvSpPr/>
      </dsp:nvSpPr>
      <dsp:spPr>
        <a:xfrm>
          <a:off x="4220688" y="2856744"/>
          <a:ext cx="1640621" cy="882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a:t>Impact of systemic racism on housing/homelessness</a:t>
          </a:r>
        </a:p>
      </dsp:txBody>
      <dsp:txXfrm>
        <a:off x="4220688" y="2856744"/>
        <a:ext cx="1640621" cy="882054"/>
      </dsp:txXfrm>
    </dsp:sp>
    <dsp:sp modelId="{B72F6023-86AC-4470-8B2A-7CE03B8FC88F}">
      <dsp:nvSpPr>
        <dsp:cNvPr id="0" name=""/>
        <dsp:cNvSpPr/>
      </dsp:nvSpPr>
      <dsp:spPr>
        <a:xfrm rot="12951967">
          <a:off x="1258899" y="2687778"/>
          <a:ext cx="1470091" cy="1278979"/>
        </a:xfrm>
        <a:prstGeom prst="wedgeEllipse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1541757" y="2807512"/>
        <a:ext cx="904375" cy="10395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B9669-02D4-43A2-945B-73BC8BBBA987}">
      <dsp:nvSpPr>
        <dsp:cNvPr id="0" name=""/>
        <dsp:cNvSpPr/>
      </dsp:nvSpPr>
      <dsp:spPr>
        <a:xfrm>
          <a:off x="0" y="633049"/>
          <a:ext cx="2655347" cy="159320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err="1">
              <a:latin typeface="+mn-lt"/>
            </a:rPr>
            <a:t>Phylicia</a:t>
          </a:r>
          <a:r>
            <a:rPr lang="en-US" sz="1600" b="1" kern="1200">
              <a:latin typeface="+mn-lt"/>
            </a:rPr>
            <a:t> Adams </a:t>
          </a:r>
        </a:p>
        <a:p>
          <a:pPr lvl="0" algn="ctr" defTabSz="711200">
            <a:lnSpc>
              <a:spcPct val="90000"/>
            </a:lnSpc>
            <a:spcBef>
              <a:spcPct val="0"/>
            </a:spcBef>
            <a:spcAft>
              <a:spcPct val="35000"/>
            </a:spcAft>
          </a:pPr>
          <a:r>
            <a:rPr lang="en-US" sz="1600" kern="1200">
              <a:latin typeface="+mn-lt"/>
            </a:rPr>
            <a:t>Executive Director </a:t>
          </a:r>
        </a:p>
        <a:p>
          <a:pPr lvl="0" algn="ctr" defTabSz="711200">
            <a:lnSpc>
              <a:spcPct val="90000"/>
            </a:lnSpc>
            <a:spcBef>
              <a:spcPct val="0"/>
            </a:spcBef>
            <a:spcAft>
              <a:spcPct val="35000"/>
            </a:spcAft>
          </a:pPr>
          <a:r>
            <a:rPr lang="en-US" sz="1600" kern="1200">
              <a:latin typeface="+mn-lt"/>
            </a:rPr>
            <a:t>Stonington Housing </a:t>
          </a:r>
          <a:r>
            <a:rPr lang="en-US" sz="1600" i="0" kern="1200">
              <a:latin typeface="+mn-lt"/>
            </a:rPr>
            <a:t>Authority </a:t>
          </a:r>
        </a:p>
        <a:p>
          <a:pPr lvl="0" algn="ctr" defTabSz="711200">
            <a:lnSpc>
              <a:spcPct val="90000"/>
            </a:lnSpc>
            <a:spcBef>
              <a:spcPct val="0"/>
            </a:spcBef>
            <a:spcAft>
              <a:spcPct val="35000"/>
            </a:spcAft>
          </a:pPr>
          <a:r>
            <a:rPr lang="en-US" sz="1600" i="0" kern="1200">
              <a:latin typeface="+mn-lt"/>
              <a:hlinkClick xmlns:r="http://schemas.openxmlformats.org/officeDocument/2006/relationships" r:id="rId1"/>
            </a:rPr>
            <a:t>padams@stoningtonha.org</a:t>
          </a:r>
          <a:endParaRPr lang="en-US" sz="1600" i="0" kern="1200">
            <a:latin typeface="+mn-lt"/>
          </a:endParaRPr>
        </a:p>
      </dsp:txBody>
      <dsp:txXfrm>
        <a:off x="0" y="633049"/>
        <a:ext cx="2655347" cy="1593208"/>
      </dsp:txXfrm>
    </dsp:sp>
    <dsp:sp modelId="{04AD239A-C6F0-4543-A6EC-6D4657E62E3D}">
      <dsp:nvSpPr>
        <dsp:cNvPr id="0" name=""/>
        <dsp:cNvSpPr/>
      </dsp:nvSpPr>
      <dsp:spPr>
        <a:xfrm>
          <a:off x="2920882" y="633049"/>
          <a:ext cx="2655347" cy="159320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a:latin typeface="+mn-lt"/>
            </a:rPr>
            <a:t>Kyle Barrette </a:t>
          </a:r>
        </a:p>
        <a:p>
          <a:pPr lvl="0" algn="ctr" defTabSz="711200">
            <a:lnSpc>
              <a:spcPct val="90000"/>
            </a:lnSpc>
            <a:spcBef>
              <a:spcPct val="0"/>
            </a:spcBef>
            <a:spcAft>
              <a:spcPct val="35000"/>
            </a:spcAft>
          </a:pPr>
          <a:r>
            <a:rPr lang="en-US" sz="1600" kern="1200">
              <a:latin typeface="+mn-lt"/>
            </a:rPr>
            <a:t>Program Manager </a:t>
          </a:r>
        </a:p>
        <a:p>
          <a:pPr lvl="0" algn="ctr" defTabSz="711200">
            <a:lnSpc>
              <a:spcPct val="90000"/>
            </a:lnSpc>
            <a:spcBef>
              <a:spcPct val="0"/>
            </a:spcBef>
            <a:spcAft>
              <a:spcPct val="35000"/>
            </a:spcAft>
          </a:pPr>
          <a:r>
            <a:rPr lang="en-US" sz="1600" kern="1200">
              <a:latin typeface="+mn-lt"/>
            </a:rPr>
            <a:t>CSH </a:t>
          </a:r>
        </a:p>
        <a:p>
          <a:pPr lvl="0" algn="ctr" defTabSz="711200">
            <a:lnSpc>
              <a:spcPct val="90000"/>
            </a:lnSpc>
            <a:spcBef>
              <a:spcPct val="0"/>
            </a:spcBef>
            <a:spcAft>
              <a:spcPct val="35000"/>
            </a:spcAft>
          </a:pPr>
          <a:r>
            <a:rPr lang="en-US" sz="1600" kern="1200">
              <a:latin typeface="+mn-lt"/>
              <a:hlinkClick xmlns:r="http://schemas.openxmlformats.org/officeDocument/2006/relationships" r:id="rId2"/>
            </a:rPr>
            <a:t>kyle.barrette@csh.org</a:t>
          </a:r>
          <a:endParaRPr lang="en-US" sz="1600" kern="1200">
            <a:latin typeface="+mn-lt"/>
          </a:endParaRPr>
        </a:p>
      </dsp:txBody>
      <dsp:txXfrm>
        <a:off x="2920882" y="633049"/>
        <a:ext cx="2655347" cy="1593208"/>
      </dsp:txXfrm>
    </dsp:sp>
    <dsp:sp modelId="{B321B557-3856-4D15-8407-D276EB73125B}">
      <dsp:nvSpPr>
        <dsp:cNvPr id="0" name=""/>
        <dsp:cNvSpPr/>
      </dsp:nvSpPr>
      <dsp:spPr>
        <a:xfrm>
          <a:off x="5841764" y="633049"/>
          <a:ext cx="2655347" cy="159320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a:latin typeface="+mn-lt"/>
            </a:rPr>
            <a:t>Tashmia Bryant </a:t>
          </a:r>
        </a:p>
        <a:p>
          <a:pPr lvl="0" algn="ctr" defTabSz="711200">
            <a:lnSpc>
              <a:spcPct val="90000"/>
            </a:lnSpc>
            <a:spcBef>
              <a:spcPct val="0"/>
            </a:spcBef>
            <a:spcAft>
              <a:spcPct val="35000"/>
            </a:spcAft>
          </a:pPr>
          <a:r>
            <a:rPr lang="en-US" sz="1600" kern="1200">
              <a:latin typeface="+mn-lt"/>
            </a:rPr>
            <a:t>Training &amp; Technical Assistance Coordinator</a:t>
          </a:r>
        </a:p>
        <a:p>
          <a:pPr lvl="0" algn="ctr" defTabSz="711200">
            <a:lnSpc>
              <a:spcPct val="90000"/>
            </a:lnSpc>
            <a:spcBef>
              <a:spcPct val="0"/>
            </a:spcBef>
            <a:spcAft>
              <a:spcPct val="35000"/>
            </a:spcAft>
          </a:pPr>
          <a:r>
            <a:rPr lang="en-US" sz="1600" kern="1200">
              <a:latin typeface="+mn-lt"/>
            </a:rPr>
            <a:t> CCEH</a:t>
          </a:r>
        </a:p>
        <a:p>
          <a:pPr lvl="0" algn="ctr" defTabSz="711200">
            <a:lnSpc>
              <a:spcPct val="90000"/>
            </a:lnSpc>
            <a:spcBef>
              <a:spcPct val="0"/>
            </a:spcBef>
            <a:spcAft>
              <a:spcPct val="35000"/>
            </a:spcAft>
          </a:pPr>
          <a:r>
            <a:rPr lang="en-US" sz="1600" kern="1200">
              <a:latin typeface="+mn-lt"/>
              <a:hlinkClick xmlns:r="http://schemas.openxmlformats.org/officeDocument/2006/relationships" r:id="rId3"/>
            </a:rPr>
            <a:t>Tbryant@cceh.org</a:t>
          </a:r>
          <a:endParaRPr lang="en-US" sz="1600" kern="1200">
            <a:latin typeface="+mn-lt"/>
          </a:endParaRPr>
        </a:p>
      </dsp:txBody>
      <dsp:txXfrm>
        <a:off x="5841764" y="633049"/>
        <a:ext cx="2655347" cy="1593208"/>
      </dsp:txXfrm>
    </dsp:sp>
    <dsp:sp modelId="{736231F5-44C5-41CA-8D2B-95823AF850E7}">
      <dsp:nvSpPr>
        <dsp:cNvPr id="0" name=""/>
        <dsp:cNvSpPr/>
      </dsp:nvSpPr>
      <dsp:spPr>
        <a:xfrm>
          <a:off x="0" y="2491792"/>
          <a:ext cx="2655347" cy="159320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err="1">
              <a:latin typeface="+mn-lt"/>
            </a:rPr>
            <a:t>Fionnuala</a:t>
          </a:r>
          <a:r>
            <a:rPr lang="en-US" sz="1600" b="1" kern="1200">
              <a:latin typeface="+mn-lt"/>
            </a:rPr>
            <a:t> Darby-</a:t>
          </a:r>
          <a:r>
            <a:rPr lang="en-US" sz="1600" b="1" kern="1200" err="1">
              <a:latin typeface="+mn-lt"/>
            </a:rPr>
            <a:t>Hudgens</a:t>
          </a:r>
          <a:endParaRPr lang="en-US" sz="1600" b="1" kern="1200">
            <a:latin typeface="+mn-lt"/>
          </a:endParaRPr>
        </a:p>
        <a:p>
          <a:pPr lvl="0" algn="ctr" defTabSz="711200">
            <a:lnSpc>
              <a:spcPct val="100000"/>
            </a:lnSpc>
            <a:spcBef>
              <a:spcPct val="0"/>
            </a:spcBef>
            <a:spcAft>
              <a:spcPct val="35000"/>
            </a:spcAft>
          </a:pPr>
          <a:r>
            <a:rPr lang="en-US" sz="1600" i="0" kern="1200">
              <a:latin typeface="+mn-lt"/>
            </a:rPr>
            <a:t>Director of Operations</a:t>
          </a:r>
        </a:p>
        <a:p>
          <a:pPr lvl="0" algn="ctr" defTabSz="711200">
            <a:lnSpc>
              <a:spcPct val="100000"/>
            </a:lnSpc>
            <a:spcBef>
              <a:spcPct val="0"/>
            </a:spcBef>
            <a:spcAft>
              <a:spcPct val="35000"/>
            </a:spcAft>
          </a:pPr>
          <a:r>
            <a:rPr lang="en-US" sz="1600" i="0" kern="1200">
              <a:latin typeface="+mn-lt"/>
            </a:rPr>
            <a:t>CT Fair Housing Center</a:t>
          </a:r>
        </a:p>
        <a:p>
          <a:pPr lvl="0" algn="ctr" defTabSz="711200">
            <a:lnSpc>
              <a:spcPct val="100000"/>
            </a:lnSpc>
            <a:spcBef>
              <a:spcPct val="0"/>
            </a:spcBef>
            <a:spcAft>
              <a:spcPct val="35000"/>
            </a:spcAft>
          </a:pPr>
          <a:r>
            <a:rPr lang="en-US" sz="1600" i="0" kern="1200">
              <a:latin typeface="+mn-lt"/>
              <a:hlinkClick xmlns:r="http://schemas.openxmlformats.org/officeDocument/2006/relationships" r:id="rId4"/>
            </a:rPr>
            <a:t>finn@ctfairhousing.org</a:t>
          </a:r>
          <a:r>
            <a:rPr lang="en-US" sz="1600" i="0" kern="1200">
              <a:latin typeface="+mn-lt"/>
            </a:rPr>
            <a:t> </a:t>
          </a:r>
        </a:p>
      </dsp:txBody>
      <dsp:txXfrm>
        <a:off x="0" y="2491792"/>
        <a:ext cx="2655347" cy="1593208"/>
      </dsp:txXfrm>
    </dsp:sp>
    <dsp:sp modelId="{87333A09-6CE1-4393-B40B-12A95AF7A280}">
      <dsp:nvSpPr>
        <dsp:cNvPr id="0" name=""/>
        <dsp:cNvSpPr/>
      </dsp:nvSpPr>
      <dsp:spPr>
        <a:xfrm>
          <a:off x="2920882" y="2491792"/>
          <a:ext cx="2655347" cy="159320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a:latin typeface="+mn-lt"/>
            </a:rPr>
            <a:t>Jessica Park</a:t>
          </a:r>
        </a:p>
        <a:p>
          <a:pPr lvl="0" algn="ctr" defTabSz="711200">
            <a:lnSpc>
              <a:spcPct val="90000"/>
            </a:lnSpc>
            <a:spcBef>
              <a:spcPct val="0"/>
            </a:spcBef>
            <a:spcAft>
              <a:spcPct val="35000"/>
            </a:spcAft>
          </a:pPr>
          <a:r>
            <a:rPr lang="en-US" sz="1600" i="0" kern="1200">
              <a:latin typeface="+mn-lt"/>
            </a:rPr>
            <a:t>Program Manager</a:t>
          </a:r>
        </a:p>
        <a:p>
          <a:pPr lvl="0" algn="ctr" defTabSz="711200">
            <a:lnSpc>
              <a:spcPct val="90000"/>
            </a:lnSpc>
            <a:spcBef>
              <a:spcPct val="0"/>
            </a:spcBef>
            <a:spcAft>
              <a:spcPct val="35000"/>
            </a:spcAft>
          </a:pPr>
          <a:r>
            <a:rPr lang="en-US" sz="1600" i="0" kern="1200">
              <a:latin typeface="+mn-lt"/>
            </a:rPr>
            <a:t>CSH </a:t>
          </a:r>
        </a:p>
        <a:p>
          <a:pPr lvl="0" algn="ctr" defTabSz="711200">
            <a:lnSpc>
              <a:spcPct val="90000"/>
            </a:lnSpc>
            <a:spcBef>
              <a:spcPct val="0"/>
            </a:spcBef>
            <a:spcAft>
              <a:spcPct val="35000"/>
            </a:spcAft>
          </a:pPr>
          <a:r>
            <a:rPr lang="en-US" sz="1600" i="0" kern="1200">
              <a:latin typeface="+mn-lt"/>
              <a:hlinkClick xmlns:r="http://schemas.openxmlformats.org/officeDocument/2006/relationships" r:id="rId5"/>
            </a:rPr>
            <a:t>jessica.park@csh.org</a:t>
          </a:r>
          <a:r>
            <a:rPr lang="en-US" sz="1600" i="1" kern="1200">
              <a:latin typeface="+mn-lt"/>
            </a:rPr>
            <a:t> </a:t>
          </a:r>
          <a:endParaRPr lang="en-US" sz="1600" kern="1200">
            <a:latin typeface="+mn-lt"/>
          </a:endParaRPr>
        </a:p>
      </dsp:txBody>
      <dsp:txXfrm>
        <a:off x="2920882" y="2491792"/>
        <a:ext cx="2655347" cy="1593208"/>
      </dsp:txXfrm>
    </dsp:sp>
    <dsp:sp modelId="{FDBD99A7-800F-4B19-8878-B78BF116F946}">
      <dsp:nvSpPr>
        <dsp:cNvPr id="0" name=""/>
        <dsp:cNvSpPr/>
      </dsp:nvSpPr>
      <dsp:spPr>
        <a:xfrm>
          <a:off x="5841764" y="2491792"/>
          <a:ext cx="2655347" cy="159320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a:latin typeface="+mn-lt"/>
            </a:rPr>
            <a:t>Monique Price-Taylor</a:t>
          </a:r>
        </a:p>
        <a:p>
          <a:pPr lvl="0" algn="ctr" defTabSz="711200">
            <a:lnSpc>
              <a:spcPct val="90000"/>
            </a:lnSpc>
            <a:spcBef>
              <a:spcPct val="0"/>
            </a:spcBef>
            <a:spcAft>
              <a:spcPct val="35000"/>
            </a:spcAft>
          </a:pPr>
          <a:r>
            <a:rPr lang="en-US" sz="1600" kern="1200">
              <a:latin typeface="+mn-lt"/>
            </a:rPr>
            <a:t> Program Manager</a:t>
          </a:r>
        </a:p>
        <a:p>
          <a:pPr lvl="0" algn="ctr" defTabSz="711200">
            <a:lnSpc>
              <a:spcPct val="90000"/>
            </a:lnSpc>
            <a:spcBef>
              <a:spcPct val="0"/>
            </a:spcBef>
            <a:spcAft>
              <a:spcPct val="35000"/>
            </a:spcAft>
          </a:pPr>
          <a:r>
            <a:rPr lang="en-US" sz="1600" i="0" kern="1200">
              <a:latin typeface="+mn-lt"/>
            </a:rPr>
            <a:t>CSH </a:t>
          </a:r>
        </a:p>
        <a:p>
          <a:pPr lvl="0" algn="ctr" defTabSz="711200">
            <a:lnSpc>
              <a:spcPct val="90000"/>
            </a:lnSpc>
            <a:spcBef>
              <a:spcPct val="0"/>
            </a:spcBef>
            <a:spcAft>
              <a:spcPct val="35000"/>
            </a:spcAft>
          </a:pPr>
          <a:r>
            <a:rPr lang="en-US" sz="1600" i="0" kern="1200">
              <a:latin typeface="+mn-lt"/>
              <a:hlinkClick xmlns:r="http://schemas.openxmlformats.org/officeDocument/2006/relationships" r:id="rId6"/>
            </a:rPr>
            <a:t>monique.price@csh.org</a:t>
          </a:r>
          <a:r>
            <a:rPr lang="en-US" sz="1600" i="0" kern="1200">
              <a:latin typeface="+mn-lt"/>
            </a:rPr>
            <a:t> </a:t>
          </a:r>
        </a:p>
      </dsp:txBody>
      <dsp:txXfrm>
        <a:off x="5841764" y="2491792"/>
        <a:ext cx="2655347" cy="159320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9ADA1-356D-4879-893F-493D4611450E}" type="datetimeFigureOut">
              <a:rPr lang="en-US" smtClean="0"/>
              <a:t>9/13/2019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832A82-5535-43D2-9D18-B3A0BB40FB28}" type="slidenum">
              <a:rPr lang="en-US" smtClean="0"/>
              <a:t>‹#›</a:t>
            </a:fld>
            <a:endParaRPr lang="en-US"/>
          </a:p>
        </p:txBody>
      </p:sp>
    </p:spTree>
    <p:extLst>
      <p:ext uri="{BB962C8B-B14F-4D97-AF65-F5344CB8AC3E}">
        <p14:creationId xmlns:p14="http://schemas.microsoft.com/office/powerpoint/2010/main" val="2537292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entencingproject.org/criminal-justice-facts/"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prisonpolicy.org/factsheets/pie2017.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1k9gl1yevnfp2lpq1dhrqe17-wpengine.netdna-ssl.com/wp-content/uploads/2014/09/FundingGapReport_2018_FINAL.pdf"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brookings.edu/blog/brown-center-chalkboard/2018/08/15/teachers-in-the-us-are-even-more-segregated-than-students/" TargetMode="External"/><Relationship Id="rId5" Type="http://schemas.openxmlformats.org/officeDocument/2006/relationships/hyperlink" Target="https://cdn.americanprogress.org/wp-content/uploads/issues/2011/11/pdf/chait_diversity.pdf" TargetMode="External"/><Relationship Id="rId4" Type="http://schemas.openxmlformats.org/officeDocument/2006/relationships/hyperlink" Target="https://www.brookings.edu/blog/brown-center-chalkboard/2015/08/18/the-alarming-effect-of-racial-mismatch-on-teacher-expectation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832A82-5535-43D2-9D18-B3A0BB40FB28}" type="slidenum">
              <a:rPr lang="en-US" smtClean="0"/>
              <a:t>1</a:t>
            </a:fld>
            <a:endParaRPr lang="en-US"/>
          </a:p>
        </p:txBody>
      </p:sp>
    </p:spTree>
    <p:extLst>
      <p:ext uri="{BB962C8B-B14F-4D97-AF65-F5344CB8AC3E}">
        <p14:creationId xmlns:p14="http://schemas.microsoft.com/office/powerpoint/2010/main" val="125386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BF1986-79DD-49C6-BC21-6BD1F9B6A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241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a:t>The United States’ prison population has reached </a:t>
            </a:r>
            <a:r>
              <a:rPr lang="en-US">
                <a:hlinkClick r:id="rId3"/>
              </a:rPr>
              <a:t>2.2 million</a:t>
            </a:r>
            <a:r>
              <a:rPr lang="en-US"/>
              <a:t> people, and has increased 500 percent over the past 40 years without a corresponding increase in crime.</a:t>
            </a:r>
          </a:p>
          <a:p>
            <a:pPr fontAlgn="t"/>
            <a:r>
              <a:rPr lang="en-US"/>
              <a:t>The United States incarcerates more people per capita than </a:t>
            </a:r>
            <a:r>
              <a:rPr lang="en-US">
                <a:hlinkClick r:id="rId4"/>
              </a:rPr>
              <a:t>any other nation</a:t>
            </a:r>
            <a:r>
              <a:rPr lang="en-US"/>
              <a:t>.</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BF1986-79DD-49C6-BC21-6BD1F9B6A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860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Homelessness</a:t>
            </a:r>
            <a:r>
              <a:rPr lang="en-US" baseline="0"/>
              <a:t> rate highest for black women, over 45, incarcerated more than once and have been released for less than 2 years</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61023-4DE1-4466-B09B-B8DEFD19DE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674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lvl="1" defTabSz="931774">
              <a:defRPr/>
            </a:pPr>
            <a:r>
              <a:rPr lang="en-US"/>
              <a:t>Upon re-entry</a:t>
            </a:r>
            <a:r>
              <a:rPr lang="en-US" baseline="0"/>
              <a:t> in to society, a criminal record can create a number barriers to a productive life</a:t>
            </a:r>
            <a:endParaRPr lang="en-US"/>
          </a:p>
          <a:p>
            <a:pPr marL="0" lvl="1" defTabSz="931774">
              <a:defRPr/>
            </a:pPr>
            <a:endParaRPr lang="en-US"/>
          </a:p>
          <a:p>
            <a:pPr marL="0" lvl="1" defTabSz="931774">
              <a:defRPr/>
            </a:pPr>
            <a:r>
              <a:rPr lang="en-US"/>
              <a:t>Of those who do obtain jobs, the median annual earnings are $10,090 (Looney &amp; Turner, 2018). The federal poverty level is $12,140 for a household with one person and increases for families with more people.</a:t>
            </a:r>
          </a:p>
          <a:p>
            <a:pPr marL="0" lvl="1" defTabSz="931774">
              <a:defRPr/>
            </a:pPr>
            <a:endParaRPr lang="en-US"/>
          </a:p>
          <a:p>
            <a:pPr marL="0" lvl="1" defTabSz="931774">
              <a:defRPr/>
            </a:pPr>
            <a:r>
              <a:rPr lang="en-US" b="1"/>
              <a:t>NAEH</a:t>
            </a:r>
            <a:r>
              <a:rPr lang="en-US" b="1" baseline="0"/>
              <a:t> estimated that almost 50,000 people a year enter homeless shelters immediately after exiting incarceration</a:t>
            </a:r>
            <a:endParaRPr lang="en-US" b="1"/>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BF1986-79DD-49C6-BC21-6BD1F9B6A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320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1 - The highest poverty districts in our country receive about $1,000 less per student than the lowest poverty districts </a:t>
            </a:r>
            <a:r>
              <a:rPr lang="en-US" sz="1000"/>
              <a:t>(</a:t>
            </a:r>
            <a:r>
              <a:rPr lang="en-US" sz="1000">
                <a:hlinkClick r:id="rId3"/>
              </a:rPr>
              <a:t>The Education Trust</a:t>
            </a:r>
            <a:r>
              <a:rPr lang="en-US" sz="1000"/>
              <a:t>,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p>
            <a:r>
              <a:rPr lang="en-US" sz="1000"/>
              <a:t>2 -  Non-black teachers have significantly lower educational expectations for black students than black teachers do when evaluating </a:t>
            </a:r>
            <a:r>
              <a:rPr lang="en-US" sz="1000" i="1"/>
              <a:t>the same students</a:t>
            </a:r>
            <a:r>
              <a:rPr lang="en-US" sz="1000"/>
              <a:t>. (</a:t>
            </a:r>
            <a:r>
              <a:rPr lang="en-US" sz="1000">
                <a:hlinkClick r:id="rId4"/>
              </a:rPr>
              <a:t>Brookings, 2015</a:t>
            </a:r>
            <a:r>
              <a:rPr lang="en-US" sz="1000"/>
              <a:t>)</a:t>
            </a:r>
          </a:p>
          <a:p>
            <a:r>
              <a:rPr lang="en-US" sz="1000"/>
              <a:t> The finding that student-teacher racial mismatch affects teachers’ expectations for students’ educational attainment is consistent with existing evidence that indicates student-teacher racial mismatch directly affects student achievement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A 2011 report estimated </a:t>
            </a:r>
            <a:r>
              <a:rPr lang="en-US" sz="1000">
                <a:hlinkClick r:id="rId5"/>
              </a:rPr>
              <a:t>over 40 percent</a:t>
            </a:r>
            <a:r>
              <a:rPr lang="en-US" sz="1000"/>
              <a:t> of public schools (nationally) do not employ a single teacher of color (</a:t>
            </a:r>
            <a:r>
              <a:rPr lang="en-US" sz="1000">
                <a:hlinkClick r:id="rId6"/>
              </a:rPr>
              <a:t>Brookings, 2011</a:t>
            </a:r>
            <a:r>
              <a:rPr lang="en-US" sz="100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p>
            <a:r>
              <a:rPr lang="en-US" sz="1000"/>
              <a:t>3 - Student-teacher mismatch</a:t>
            </a:r>
            <a:r>
              <a:rPr lang="en-US" sz="1000" baseline="0"/>
              <a:t> disproportionately and negatively impacts students of color and their ability to receive an adequate and fair education</a:t>
            </a:r>
          </a:p>
          <a:p>
            <a:r>
              <a:rPr lang="en-US" sz="1000" baseline="0"/>
              <a:t>This impacts students in the long run with regard to income. Brings us back to the conversation of poverty.</a:t>
            </a:r>
            <a:endParaRPr lang="en-US" sz="1000"/>
          </a:p>
          <a:p>
            <a:endParaRPr lang="en-US" sz="1000" baseline="0"/>
          </a:p>
          <a:p>
            <a:pPr defTabSz="931774">
              <a:defRPr/>
            </a:pPr>
            <a:r>
              <a:rPr lang="en-US" sz="1000"/>
              <a:t>Bachelor’s degree</a:t>
            </a:r>
            <a:r>
              <a:rPr lang="en-US" sz="1000" baseline="0"/>
              <a:t> holders earn average of 1.6 times more than those with a high school degree only</a:t>
            </a:r>
          </a:p>
          <a:p>
            <a:pPr defTabSz="931774">
              <a:defRPr/>
            </a:pPr>
            <a:r>
              <a:rPr lang="en-US" sz="1000"/>
              <a:t>Bachelor’s degree</a:t>
            </a:r>
            <a:r>
              <a:rPr lang="en-US" sz="1000" baseline="0"/>
              <a:t> holders earn average of 2.3 times more than those with less than a high school degree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61023-4DE1-4466-B09B-B8DEFD19DE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952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CT- Youth</a:t>
            </a:r>
            <a:r>
              <a:rPr lang="en-US" baseline="0"/>
              <a:t> Action Hub</a:t>
            </a:r>
          </a:p>
          <a:p>
            <a:pPr marL="171450" indent="-171450">
              <a:buFontTx/>
              <a:buChar char="-"/>
            </a:pPr>
            <a:r>
              <a:rPr lang="en-US" baseline="0"/>
              <a:t>Does outreach, advocacy, and training</a:t>
            </a:r>
          </a:p>
          <a:p>
            <a:pPr marL="171450" indent="-171450">
              <a:buFontTx/>
              <a:buChar char="-"/>
            </a:pPr>
            <a:r>
              <a:rPr lang="en-US" baseline="0"/>
              <a:t>Is part of Collaboratives and work groups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6DD53-974F-4E72-9CCB-9D61D601E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115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images</a:t>
            </a:r>
            <a:r>
              <a:rPr lang="en-US" baseline="0"/>
              <a:t> at the bottom of the slides are similar to those standardly used in advertisements for family related programs/services, medication advertisements, therapy advertisements. They might be seen on commercials or in flyers or posted in an office. The key element missing is diversity. When people can relate to the</a:t>
            </a:r>
          </a:p>
          <a:p>
            <a:endParaRPr lang="en-US" baseline="0"/>
          </a:p>
          <a:p>
            <a:r>
              <a:rPr lang="en-US" sz="1200"/>
              <a:t>Are there visible signs of your organization’s commitment to racial equity in your primary physical location, e.g. signage that states your commitment and/or physical representation of diverse communities?</a:t>
            </a:r>
          </a:p>
          <a:p>
            <a:r>
              <a:rPr lang="en-US" sz="1200"/>
              <a:t>Do you encourage or support difficult conversations about race in a safe, confidential, private space?</a:t>
            </a:r>
          </a:p>
          <a:p>
            <a:r>
              <a:rPr lang="en-US" sz="1200"/>
              <a:t>Are organizational materials assessed for racial bias and reviewed to ensure reflection of your community’s diversity?</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76C81-9D75-437F-A930-76C0686463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338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Explicit bias: </a:t>
            </a:r>
          </a:p>
          <a:p>
            <a:pPr marL="174708" indent="-174708">
              <a:buFontTx/>
              <a:buChar char="-"/>
            </a:pPr>
            <a:r>
              <a:rPr lang="en-US"/>
              <a:t>Expressions of explicit of bias (discrimination, hate speech, etc.) occur as the result of deliberate thought. Thus, they can be consciously regulated.</a:t>
            </a:r>
          </a:p>
          <a:p>
            <a:pPr marL="174708" indent="-174708">
              <a:buFontTx/>
              <a:buChar char="-"/>
            </a:pPr>
            <a:r>
              <a:rPr lang="en-US"/>
              <a:t>People are more motivated to control their biases if there are social norms in place which dictate that prejudice is not socially acceptable.</a:t>
            </a:r>
          </a:p>
          <a:p>
            <a:pPr marL="174708" indent="-174708">
              <a:buFontTx/>
              <a:buChar char="-"/>
            </a:pPr>
            <a:r>
              <a:rPr lang="en-US"/>
              <a:t>intergroup contact between people of different races can increase trust and reduce the anxiety that underlies bias.</a:t>
            </a:r>
          </a:p>
          <a:p>
            <a:r>
              <a:rPr lang="en-US"/>
              <a:t>https://perception.org/research/explicit-bias/</a:t>
            </a:r>
          </a:p>
          <a:p>
            <a:endParaRPr lang="en-US"/>
          </a:p>
          <a:p>
            <a:r>
              <a:rPr lang="en-US"/>
              <a:t>Implicit bias: </a:t>
            </a:r>
          </a:p>
          <a:p>
            <a:pPr marL="174708" indent="-174708">
              <a:buFontTx/>
              <a:buChar char="-"/>
            </a:pPr>
            <a:r>
              <a:rPr lang="en-US"/>
              <a:t>media and culture makers have a role to play by ceasing to perpetuate stereotypes in news and popular culture</a:t>
            </a:r>
          </a:p>
          <a:p>
            <a:pPr marL="174708" indent="-174708">
              <a:buFontTx/>
              <a:buChar char="-"/>
            </a:pPr>
            <a:r>
              <a:rPr lang="en-US"/>
              <a:t>Instituting specific procedures of decision making and encouraging people to be mindful of the risks of implicit bias can help us avoid acting according to biases that are contrary to our conscious values and beliefs.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3DCFC5-B260-41ED-A55E-664E126B49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382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a:t>
            </a:r>
            <a:r>
              <a:rPr lang="en-US" baseline="0"/>
              <a:t> you’ve collected your data, you have to discuss what this means, figure out why these outcomes are the way they are, and develop a plan to address them</a:t>
            </a:r>
          </a:p>
          <a:p>
            <a:r>
              <a:rPr lang="en-US" baseline="0"/>
              <a:t>- You can’t effectively do this without understanding of the root cause and the accurate language to discuss it.</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6DD53-974F-4E72-9CCB-9D61D601E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194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Jess</a:t>
            </a:r>
          </a:p>
          <a:p>
            <a:endParaRPr lang="en-US" b="1"/>
          </a:p>
        </p:txBody>
      </p:sp>
      <p:sp>
        <p:nvSpPr>
          <p:cNvPr id="4" name="Slide Number Placeholder 3"/>
          <p:cNvSpPr>
            <a:spLocks noGrp="1"/>
          </p:cNvSpPr>
          <p:nvPr>
            <p:ph type="sldNum" sz="quarter" idx="10"/>
          </p:nvPr>
        </p:nvSpPr>
        <p:spPr/>
        <p:txBody>
          <a:bodyPr/>
          <a:lstStyle/>
          <a:p>
            <a:fld id="{B0832A82-5535-43D2-9D18-B3A0BB40FB28}" type="slidenum">
              <a:rPr lang="en-US" smtClean="0"/>
              <a:t>40</a:t>
            </a:fld>
            <a:endParaRPr lang="en-US"/>
          </a:p>
        </p:txBody>
      </p:sp>
    </p:spTree>
    <p:extLst>
      <p:ext uri="{BB962C8B-B14F-4D97-AF65-F5344CB8AC3E}">
        <p14:creationId xmlns:p14="http://schemas.microsoft.com/office/powerpoint/2010/main" val="1150490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32A82-5535-43D2-9D18-B3A0BB40FB28}" type="slidenum">
              <a:rPr lang="en-US" smtClean="0"/>
              <a:t>2</a:t>
            </a:fld>
            <a:endParaRPr lang="en-US"/>
          </a:p>
        </p:txBody>
      </p:sp>
    </p:spTree>
    <p:extLst>
      <p:ext uri="{BB962C8B-B14F-4D97-AF65-F5344CB8AC3E}">
        <p14:creationId xmlns:p14="http://schemas.microsoft.com/office/powerpoint/2010/main" val="2886154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Jess</a:t>
            </a:r>
          </a:p>
          <a:p>
            <a:endParaRPr lang="en-US" b="1"/>
          </a:p>
          <a:p>
            <a:r>
              <a:rPr lang="en-US" b="1"/>
              <a:t>30</a:t>
            </a:r>
            <a:r>
              <a:rPr lang="en-US" b="1" baseline="0"/>
              <a:t> minutes total</a:t>
            </a:r>
          </a:p>
          <a:p>
            <a:endParaRPr lang="en-US" b="1" baseline="0"/>
          </a:p>
          <a:p>
            <a:r>
              <a:rPr lang="en-US" b="1" baseline="0"/>
              <a:t>Set-Up:</a:t>
            </a:r>
            <a:endParaRPr lang="en-US" b="1"/>
          </a:p>
          <a:p>
            <a:pPr marL="228600" indent="-228600">
              <a:buAutoNum type="arabicPeriod"/>
            </a:pPr>
            <a:r>
              <a:rPr lang="en-US" b="1"/>
              <a:t>Get into groups</a:t>
            </a:r>
            <a:r>
              <a:rPr lang="en-US" b="1" baseline="0"/>
              <a:t> based on your row.  Facilitators help. </a:t>
            </a:r>
          </a:p>
          <a:p>
            <a:pPr marL="0" indent="0">
              <a:buNone/>
            </a:pPr>
            <a:r>
              <a:rPr lang="en-US"/>
              <a:t>	Group 1 and 4: Individual</a:t>
            </a:r>
          </a:p>
          <a:p>
            <a:pPr marL="0" indent="0">
              <a:buNone/>
            </a:pPr>
            <a:r>
              <a:rPr lang="en-US"/>
              <a:t>	Group 2 and 5: Organizational</a:t>
            </a:r>
          </a:p>
          <a:p>
            <a:pPr marL="0" indent="0">
              <a:buNone/>
            </a:pPr>
            <a:r>
              <a:rPr lang="en-US"/>
              <a:t>	Group 3 and 6: Community/Policy</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a:t>2. Each group is charged with answering Q1 (10 minutes) and Q2 (10 minutes) for assigned level only</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a:t>3. </a:t>
            </a:r>
            <a:r>
              <a:rPr lang="en-US" b="1"/>
              <a:t>Each group has a facilitator/scribe/timekeeper: P, M, M, K, J, F/C? </a:t>
            </a:r>
          </a:p>
          <a:p>
            <a:pPr marL="0" marR="0" indent="0" algn="l" defTabSz="914400" rtl="0" eaLnBrk="1" fontAlgn="auto" latinLnBrk="0" hangingPunct="1">
              <a:lnSpc>
                <a:spcPct val="100000"/>
              </a:lnSpc>
              <a:spcBef>
                <a:spcPts val="0"/>
              </a:spcBef>
              <a:spcAft>
                <a:spcPts val="0"/>
              </a:spcAft>
              <a:buClrTx/>
              <a:buSzTx/>
              <a:buFontTx/>
              <a:buNone/>
              <a:tabLst/>
              <a:defRPr/>
            </a:pPr>
            <a:r>
              <a:rPr lang="en-US" b="1"/>
              <a:t>4.</a:t>
            </a:r>
            <a:r>
              <a:rPr lang="en-US" b="1" baseline="0"/>
              <a:t> </a:t>
            </a:r>
            <a:r>
              <a:rPr lang="en-US" b="1"/>
              <a:t>Each group</a:t>
            </a:r>
            <a:r>
              <a:rPr lang="en-US" b="1" baseline="0"/>
              <a:t> selects a person to share ONE strategy and ONE gap/need (10 minutes)</a:t>
            </a:r>
            <a:endParaRPr lang="en-US" b="1"/>
          </a:p>
          <a:p>
            <a:endParaRPr lang="en-US" b="1"/>
          </a:p>
        </p:txBody>
      </p:sp>
      <p:sp>
        <p:nvSpPr>
          <p:cNvPr id="4" name="Slide Number Placeholder 3"/>
          <p:cNvSpPr>
            <a:spLocks noGrp="1"/>
          </p:cNvSpPr>
          <p:nvPr>
            <p:ph type="sldNum" sz="quarter" idx="10"/>
          </p:nvPr>
        </p:nvSpPr>
        <p:spPr/>
        <p:txBody>
          <a:bodyPr/>
          <a:lstStyle/>
          <a:p>
            <a:fld id="{B0832A82-5535-43D2-9D18-B3A0BB40FB28}" type="slidenum">
              <a:rPr lang="en-US" smtClean="0"/>
              <a:t>41</a:t>
            </a:fld>
            <a:endParaRPr lang="en-US"/>
          </a:p>
        </p:txBody>
      </p:sp>
    </p:spTree>
    <p:extLst>
      <p:ext uri="{BB962C8B-B14F-4D97-AF65-F5344CB8AC3E}">
        <p14:creationId xmlns:p14="http://schemas.microsoft.com/office/powerpoint/2010/main" val="3786448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Monique</a:t>
            </a:r>
          </a:p>
        </p:txBody>
      </p:sp>
      <p:sp>
        <p:nvSpPr>
          <p:cNvPr id="4" name="Slide Number Placeholder 3"/>
          <p:cNvSpPr>
            <a:spLocks noGrp="1"/>
          </p:cNvSpPr>
          <p:nvPr>
            <p:ph type="sldNum" sz="quarter" idx="10"/>
          </p:nvPr>
        </p:nvSpPr>
        <p:spPr/>
        <p:txBody>
          <a:bodyPr/>
          <a:lstStyle/>
          <a:p>
            <a:fld id="{B0832A82-5535-43D2-9D18-B3A0BB40FB28}" type="slidenum">
              <a:rPr lang="en-US" smtClean="0"/>
              <a:t>42</a:t>
            </a:fld>
            <a:endParaRPr lang="en-US"/>
          </a:p>
        </p:txBody>
      </p:sp>
    </p:spTree>
    <p:extLst>
      <p:ext uri="{BB962C8B-B14F-4D97-AF65-F5344CB8AC3E}">
        <p14:creationId xmlns:p14="http://schemas.microsoft.com/office/powerpoint/2010/main" val="2543107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32A82-5535-43D2-9D18-B3A0BB40FB28}" type="slidenum">
              <a:rPr lang="en-US" smtClean="0"/>
              <a:t>44</a:t>
            </a:fld>
            <a:endParaRPr lang="en-US"/>
          </a:p>
        </p:txBody>
      </p:sp>
    </p:spTree>
    <p:extLst>
      <p:ext uri="{BB962C8B-B14F-4D97-AF65-F5344CB8AC3E}">
        <p14:creationId xmlns:p14="http://schemas.microsoft.com/office/powerpoint/2010/main" val="3377663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Phylicia</a:t>
            </a:r>
          </a:p>
          <a:p>
            <a:endParaRPr lang="en-US" b="1"/>
          </a:p>
          <a:p>
            <a:pPr marL="171450" indent="-171450">
              <a:buFont typeface="Arial" panose="020B0604020202020204" pitchFamily="34" charset="0"/>
              <a:buChar char="•"/>
            </a:pPr>
            <a:r>
              <a:rPr lang="en-US" b="0"/>
              <a:t>Introduce yourself as part of the CT Collaborative for Race Equity project.  As Monique</a:t>
            </a:r>
            <a:r>
              <a:rPr lang="en-US" b="0" baseline="0"/>
              <a:t> will talk about shortly, the collaborative was charged with creating a race equity framework for CT’s homeless and housing system.  </a:t>
            </a:r>
            <a:endParaRPr lang="en-US" b="0"/>
          </a:p>
          <a:p>
            <a:pPr marL="0" indent="0">
              <a:buFont typeface="Arial" panose="020B0604020202020204" pitchFamily="34" charset="0"/>
              <a:buNone/>
            </a:pPr>
            <a:endParaRPr lang="en-US" b="0"/>
          </a:p>
          <a:p>
            <a:pPr marL="171450" indent="-171450">
              <a:buFont typeface="Arial" panose="020B0604020202020204" pitchFamily="34" charset="0"/>
              <a:buChar char="•"/>
            </a:pPr>
            <a:r>
              <a:rPr lang="en-US" b="0"/>
              <a:t>The</a:t>
            </a:r>
            <a:r>
              <a:rPr lang="en-US" b="0" baseline="0"/>
              <a:t> Gallery Walk you just participated in was a component of the community listening sessions we conducted to learn about the experiences of BIPOC with </a:t>
            </a:r>
            <a:r>
              <a:rPr lang="en-US" sz="1200" b="0" kern="1200">
                <a:solidFill>
                  <a:schemeClr val="tx1"/>
                </a:solidFill>
                <a:effectLst/>
                <a:latin typeface="+mn-lt"/>
                <a:ea typeface="+mn-ea"/>
                <a:cs typeface="+mn-cs"/>
              </a:rPr>
              <a:t>lived experience of homelessness and those currently providing housing and homeless services Connecticut. </a:t>
            </a:r>
          </a:p>
          <a:p>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During the gallery walk portion, questions were posted on the walls for participant response during the first 30 minutes of the listening session. The gallery walk asked participants to reflect on and answer eight questions based on their experiences as </a:t>
            </a:r>
            <a:r>
              <a:rPr lang="en-US" sz="1200" kern="1200" err="1">
                <a:solidFill>
                  <a:schemeClr val="tx1"/>
                </a:solidFill>
                <a:effectLst/>
                <a:latin typeface="+mn-lt"/>
                <a:ea typeface="+mn-ea"/>
                <a:cs typeface="+mn-cs"/>
              </a:rPr>
              <a:t>BIP</a:t>
            </a:r>
            <a:r>
              <a:rPr lang="en-US" sz="1200" u="sng" kern="1200" err="1">
                <a:solidFill>
                  <a:schemeClr val="tx1"/>
                </a:solidFill>
                <a:effectLst/>
                <a:latin typeface="+mn-lt"/>
                <a:ea typeface="+mn-ea"/>
                <a:cs typeface="+mn-cs"/>
              </a:rPr>
              <a:t>o</a:t>
            </a:r>
            <a:r>
              <a:rPr lang="en-US" sz="1200" kern="1200" err="1">
                <a:solidFill>
                  <a:schemeClr val="tx1"/>
                </a:solidFill>
                <a:effectLst/>
                <a:latin typeface="+mn-lt"/>
                <a:ea typeface="+mn-ea"/>
                <a:cs typeface="+mn-cs"/>
              </a:rPr>
              <a:t>C</a:t>
            </a:r>
            <a:r>
              <a:rPr lang="en-US" sz="1200" kern="1200">
                <a:solidFill>
                  <a:schemeClr val="tx1"/>
                </a:solidFill>
                <a:effectLst/>
                <a:latin typeface="+mn-lt"/>
                <a:ea typeface="+mn-ea"/>
                <a:cs typeface="+mn-cs"/>
              </a:rPr>
              <a:t> and as someone who engaged or </a:t>
            </a:r>
            <a:r>
              <a:rPr lang="en-US" sz="1200" u="none" kern="1200">
                <a:solidFill>
                  <a:schemeClr val="tx1"/>
                </a:solidFill>
                <a:effectLst/>
                <a:latin typeface="+mn-lt"/>
                <a:ea typeface="+mn-ea"/>
                <a:cs typeface="+mn-cs"/>
              </a:rPr>
              <a:t>is currently part of the housing and homeless system.</a:t>
            </a:r>
          </a:p>
          <a:p>
            <a:pPr marL="0" indent="0">
              <a:buFont typeface="Arial" panose="020B0604020202020204" pitchFamily="34" charset="0"/>
              <a:buNone/>
            </a:pPr>
            <a:endParaRPr lang="en-US" sz="1200" u="none" kern="1200">
              <a:solidFill>
                <a:schemeClr val="tx1"/>
              </a:solidFill>
              <a:effectLst/>
              <a:latin typeface="+mn-lt"/>
              <a:ea typeface="+mn-ea"/>
              <a:cs typeface="+mn-cs"/>
            </a:endParaRPr>
          </a:p>
          <a:p>
            <a:pPr marL="171450" indent="-171450">
              <a:buFont typeface="Arial" panose="020B0604020202020204" pitchFamily="34" charset="0"/>
              <a:buChar char="•"/>
            </a:pPr>
            <a:r>
              <a:rPr lang="en-US" sz="1200" u="none" kern="1200">
                <a:solidFill>
                  <a:schemeClr val="tx1"/>
                </a:solidFill>
                <a:effectLst/>
                <a:latin typeface="+mn-lt"/>
                <a:ea typeface="+mn-ea"/>
                <a:cs typeface="+mn-cs"/>
              </a:rPr>
              <a:t>Share</a:t>
            </a:r>
            <a:r>
              <a:rPr lang="en-US" sz="1200" u="none" kern="1200" baseline="0">
                <a:solidFill>
                  <a:schemeClr val="tx1"/>
                </a:solidFill>
                <a:effectLst/>
                <a:latin typeface="+mn-lt"/>
                <a:ea typeface="+mn-ea"/>
                <a:cs typeface="+mn-cs"/>
              </a:rPr>
              <a:t> what we learned/present responses</a:t>
            </a:r>
          </a:p>
          <a:p>
            <a:pPr marL="0" indent="0">
              <a:buFont typeface="Arial" panose="020B0604020202020204" pitchFamily="34" charset="0"/>
              <a:buNone/>
            </a:pPr>
            <a:endParaRPr lang="en-US" sz="1200" u="non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832A82-5535-43D2-9D18-B3A0BB40FB28}" type="slidenum">
              <a:rPr lang="en-US" smtClean="0"/>
              <a:t>3</a:t>
            </a:fld>
            <a:endParaRPr lang="en-US"/>
          </a:p>
        </p:txBody>
      </p:sp>
    </p:spTree>
    <p:extLst>
      <p:ext uri="{BB962C8B-B14F-4D97-AF65-F5344CB8AC3E}">
        <p14:creationId xmlns:p14="http://schemas.microsoft.com/office/powerpoint/2010/main" val="3509323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Jess</a:t>
            </a:r>
          </a:p>
          <a:p>
            <a:endParaRPr lang="en-US" b="0"/>
          </a:p>
          <a:p>
            <a:r>
              <a:rPr lang="en-US" b="0"/>
              <a:t>Welcome</a:t>
            </a:r>
          </a:p>
          <a:p>
            <a:endParaRPr lang="en-US" b="0"/>
          </a:p>
          <a:p>
            <a:pPr algn="l"/>
            <a:r>
              <a:rPr lang="en-US" b="0"/>
              <a:t>Introductions (have people introduce themselves?)</a:t>
            </a:r>
          </a:p>
          <a:p>
            <a:pPr algn="l"/>
            <a:endParaRPr lang="en-US" b="0" baseline="0"/>
          </a:p>
          <a:p>
            <a:endParaRPr lang="en-US" b="0"/>
          </a:p>
          <a:p>
            <a:endParaRPr lang="en-US" b="0"/>
          </a:p>
          <a:p>
            <a:endParaRPr lang="en-US" b="0"/>
          </a:p>
        </p:txBody>
      </p:sp>
      <p:sp>
        <p:nvSpPr>
          <p:cNvPr id="4" name="Slide Number Placeholder 3"/>
          <p:cNvSpPr>
            <a:spLocks noGrp="1"/>
          </p:cNvSpPr>
          <p:nvPr>
            <p:ph type="sldNum" sz="quarter" idx="10"/>
          </p:nvPr>
        </p:nvSpPr>
        <p:spPr/>
        <p:txBody>
          <a:bodyPr/>
          <a:lstStyle/>
          <a:p>
            <a:fld id="{B0832A82-5535-43D2-9D18-B3A0BB40FB28}" type="slidenum">
              <a:rPr lang="en-US" smtClean="0"/>
              <a:t>4</a:t>
            </a:fld>
            <a:endParaRPr lang="en-US"/>
          </a:p>
        </p:txBody>
      </p:sp>
    </p:spTree>
    <p:extLst>
      <p:ext uri="{BB962C8B-B14F-4D97-AF65-F5344CB8AC3E}">
        <p14:creationId xmlns:p14="http://schemas.microsoft.com/office/powerpoint/2010/main" val="3610674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Monique</a:t>
            </a:r>
          </a:p>
        </p:txBody>
      </p:sp>
      <p:sp>
        <p:nvSpPr>
          <p:cNvPr id="4" name="Slide Number Placeholder 3"/>
          <p:cNvSpPr>
            <a:spLocks noGrp="1"/>
          </p:cNvSpPr>
          <p:nvPr>
            <p:ph type="sldNum" sz="quarter" idx="10"/>
          </p:nvPr>
        </p:nvSpPr>
        <p:spPr/>
        <p:txBody>
          <a:bodyPr/>
          <a:lstStyle/>
          <a:p>
            <a:fld id="{B0832A82-5535-43D2-9D18-B3A0BB40FB28}" type="slidenum">
              <a:rPr lang="en-US" smtClean="0"/>
              <a:t>6</a:t>
            </a:fld>
            <a:endParaRPr lang="en-US"/>
          </a:p>
        </p:txBody>
      </p:sp>
    </p:spTree>
    <p:extLst>
      <p:ext uri="{BB962C8B-B14F-4D97-AF65-F5344CB8AC3E}">
        <p14:creationId xmlns:p14="http://schemas.microsoft.com/office/powerpoint/2010/main" val="348798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cs typeface="Calibri"/>
              </a:rPr>
              <a:t>Monique</a:t>
            </a:r>
          </a:p>
          <a:p>
            <a:endParaRPr lang="en-US">
              <a:cs typeface="Calibri"/>
            </a:endParaRPr>
          </a:p>
          <a:p>
            <a:r>
              <a:rPr lang="en-US">
                <a:cs typeface="Calibri"/>
              </a:rPr>
              <a:t>CT Collaborative for RE- A</a:t>
            </a:r>
            <a:r>
              <a:rPr lang="en-US"/>
              <a:t> collective learning, listening, and design process to build a race equity framework to advance equitable access to housing resources and services for homeless and high need individuals and families throughout the state of Connecticut. SH brought together a cohort individuals interested in advancing racial equity to co-create, in community, a race equity framework for use by CT continuum of housing resources. </a:t>
            </a:r>
            <a:endParaRPr lang="en-US">
              <a:cs typeface="Calibri" panose="020F0502020204030204"/>
            </a:endParaRPr>
          </a:p>
          <a:p>
            <a:endParaRPr lang="en-US">
              <a:cs typeface="Calibri" panose="020F0502020204030204"/>
            </a:endParaRPr>
          </a:p>
          <a:p>
            <a:r>
              <a:rPr lang="en-US">
                <a:cs typeface="Calibri" panose="020F0502020204030204"/>
              </a:rPr>
              <a:t>The goal was to: </a:t>
            </a:r>
          </a:p>
          <a:p>
            <a:r>
              <a:rPr lang="en-US"/>
              <a:t>Create and support advocates/champions for race equity to lead culture change in their organization, communities, and systems</a:t>
            </a:r>
            <a:endParaRPr lang="en-US">
              <a:cs typeface="Calibri" panose="020F0502020204030204"/>
            </a:endParaRPr>
          </a:p>
          <a:p>
            <a:r>
              <a:rPr lang="en-US"/>
              <a:t>Identify next steps to advance race equity across organizations, communities, and larger systems</a:t>
            </a:r>
            <a:endParaRPr lang="en-US">
              <a:cs typeface="Calibri" panose="020F0502020204030204"/>
            </a:endParaRPr>
          </a:p>
          <a:p>
            <a:endParaRPr lang="en-US">
              <a:cs typeface="Calibri" panose="020F0502020204030204"/>
            </a:endParaRPr>
          </a:p>
          <a:p>
            <a:r>
              <a:rPr lang="en-US"/>
              <a:t> </a:t>
            </a:r>
            <a:r>
              <a:rPr lang="en-US">
                <a:cs typeface="Calibri"/>
              </a:rPr>
              <a:t>Three phase process </a:t>
            </a:r>
          </a:p>
          <a:p>
            <a:r>
              <a:rPr lang="en-US">
                <a:cs typeface="Calibri"/>
              </a:rPr>
              <a:t>This framework was codesigned using a co-creation management strategy different parties together to jointly produce a mutually valued outcome in this case the framework. </a:t>
            </a:r>
          </a:p>
          <a:p>
            <a:pPr marL="171450" indent="-171450">
              <a:buFont typeface="Arial"/>
              <a:buChar char="•"/>
            </a:pPr>
            <a:r>
              <a:rPr lang="en-US">
                <a:cs typeface="Calibri"/>
              </a:rPr>
              <a:t>Three part learning t</a:t>
            </a:r>
            <a:r>
              <a:rPr lang="en-US" b="1">
                <a:cs typeface="Calibri"/>
              </a:rPr>
              <a:t>o</a:t>
            </a:r>
            <a:r>
              <a:rPr lang="en-US" b="1"/>
              <a:t> gain deeper understanding of the many dimensions of historic racism and how it manifests in our lives, service and housing systems</a:t>
            </a:r>
            <a:endParaRPr lang="en-US"/>
          </a:p>
          <a:p>
            <a:pPr marL="171450" indent="-171450">
              <a:buFont typeface="Arial"/>
              <a:buChar char="•"/>
            </a:pPr>
            <a:r>
              <a:rPr lang="en-US" b="1">
                <a:cs typeface="Calibri"/>
              </a:rPr>
              <a:t>Part 1 The Learning Series partnered with agencies RE-</a:t>
            </a:r>
            <a:r>
              <a:rPr lang="en-US" b="1" err="1">
                <a:cs typeface="Calibri"/>
              </a:rPr>
              <a:t>CEenter</a:t>
            </a:r>
            <a:r>
              <a:rPr lang="en-US" b="1">
                <a:cs typeface="Calibri"/>
              </a:rPr>
              <a:t> </a:t>
            </a:r>
          </a:p>
          <a:p>
            <a:pPr marL="457200">
              <a:buFont typeface="Arial"/>
              <a:buChar char="•"/>
            </a:pPr>
            <a:r>
              <a:rPr lang="en-US"/>
              <a:t>statewide leader on the integration of race equity in systems change. This session introduced common language around issues of power, privilege, oppression, prejudice, race and racism. This interactive  training allowed space for participants to examine their own individual experiences of socialization and identity development. Participants were also introduced to a set of practice guidelines to utilize when working from an equity lens.</a:t>
            </a:r>
            <a:endParaRPr lang="en-US">
              <a:cs typeface="Calibri" panose="020F0502020204030204"/>
            </a:endParaRPr>
          </a:p>
          <a:p>
            <a:pPr marL="514350" lvl="1" indent="-171450">
              <a:buFont typeface="Arial"/>
              <a:buChar char="•"/>
            </a:pPr>
            <a:endParaRPr lang="en-US" b="1">
              <a:cs typeface="Calibri"/>
            </a:endParaRPr>
          </a:p>
          <a:p>
            <a:pPr marL="171450" indent="-171450">
              <a:buFont typeface="Arial"/>
              <a:buChar char="•"/>
            </a:pPr>
            <a:r>
              <a:rPr lang="en-US" b="1">
                <a:cs typeface="Calibri"/>
              </a:rPr>
              <a:t>Part 2 Community Listening Sessions "Nothing about us without us" </a:t>
            </a:r>
          </a:p>
          <a:p>
            <a:pPr marL="171450" indent="-171450">
              <a:buFont typeface="Arial"/>
              <a:buChar char="•"/>
            </a:pPr>
            <a:r>
              <a:rPr lang="en-US"/>
              <a:t>In order to create this framework, we conducted several listening sessions across Connecticut to hear directly from Black, Indigenous, and People of Color (</a:t>
            </a:r>
            <a:r>
              <a:rPr lang="en-US" err="1"/>
              <a:t>BIPoC</a:t>
            </a:r>
            <a:r>
              <a:rPr lang="en-US"/>
              <a:t>) who either have lived experience of homelessness and/or currently providing services in supportive housing or organizations working to alleviate homelessness in Connecticut. </a:t>
            </a:r>
            <a:endParaRPr lang="en-US">
              <a:cs typeface="Calibri"/>
            </a:endParaRPr>
          </a:p>
          <a:p>
            <a:pPr marL="914400">
              <a:buFont typeface="Arial"/>
              <a:buChar char="•"/>
            </a:pPr>
            <a:r>
              <a:rPr lang="en-US"/>
              <a:t>The community listening sessions were intentionally designed to center the voices of BIPOC, as such  were exclusive to BIPOC with lived experience of homelessness and BIPOC in service positions. The objectives were to grow our insights and collect in qualitative data around the following </a:t>
            </a:r>
            <a:endParaRPr lang="en-US">
              <a:cs typeface="Calibri"/>
            </a:endParaRPr>
          </a:p>
          <a:p>
            <a:pPr lvl="3">
              <a:buFont typeface="Arial"/>
              <a:buChar char="•"/>
            </a:pPr>
            <a:r>
              <a:rPr lang="en-US"/>
              <a:t>Key challenges that contribute to the overrepresentation of BIPOC among the population experiencing homelessness</a:t>
            </a:r>
          </a:p>
          <a:p>
            <a:pPr lvl="3">
              <a:buFont typeface="Arial"/>
              <a:buChar char="•"/>
            </a:pPr>
            <a:r>
              <a:rPr lang="en-US"/>
              <a:t>Unique barriers faced by BIPOC experiencing homelessness</a:t>
            </a:r>
            <a:endParaRPr lang="en-US">
              <a:cs typeface="Calibri"/>
            </a:endParaRPr>
          </a:p>
          <a:p>
            <a:pPr lvl="3">
              <a:buFont typeface="Arial"/>
              <a:buChar char="•"/>
            </a:pPr>
            <a:r>
              <a:rPr lang="en-US"/>
              <a:t>Programs and interventions that are and are not working well</a:t>
            </a:r>
            <a:endParaRPr lang="en-US">
              <a:cs typeface="Calibri" panose="020F0502020204030204"/>
            </a:endParaRPr>
          </a:p>
          <a:p>
            <a:pPr lvl="3"/>
            <a:endParaRPr lang="en-US">
              <a:cs typeface="Calibri" panose="020F0502020204030204"/>
            </a:endParaRPr>
          </a:p>
          <a:p>
            <a:pPr marL="1085850" lvl="3" indent="-171450">
              <a:buFont typeface="Arial"/>
              <a:buChar char="•"/>
            </a:pPr>
            <a:endParaRPr lang="en-US" b="1">
              <a:cs typeface="Calibri"/>
            </a:endParaRPr>
          </a:p>
          <a:p>
            <a:pPr marL="171450" indent="-171450">
              <a:buFont typeface="Arial"/>
              <a:buChar char="•"/>
            </a:pPr>
            <a:r>
              <a:rPr lang="en-US" b="1">
                <a:cs typeface="Calibri"/>
              </a:rPr>
              <a:t>Part 3 Co-Design </a:t>
            </a:r>
          </a:p>
          <a:p>
            <a:pPr marL="628650" lvl="1" indent="-171450">
              <a:buFont typeface="Arial"/>
              <a:buChar char="•"/>
            </a:pPr>
            <a:endParaRPr lang="en-US" b="1">
              <a:cs typeface="Calibri"/>
            </a:endParaRPr>
          </a:p>
          <a:p>
            <a:pPr>
              <a:buFont typeface="Arial"/>
              <a:buChar char="•"/>
            </a:pPr>
            <a:r>
              <a:rPr lang="en-US"/>
              <a:t>CSH partnered with Design Impact (DI), a social innovation organization, to lead the cohort through a DI used human centered design as a framework for codesign.  The inclusive nature of HCD engages the voices that are often left out of decision making, thereby democratizing the design process and allowing the unique perspectives of multiple stakeholders to reflect in the end deliverable.</a:t>
            </a:r>
            <a:endParaRPr lang="en-US">
              <a:cs typeface="Calibri"/>
            </a:endParaRPr>
          </a:p>
          <a:p>
            <a:endParaRPr lang="en-US" b="1">
              <a:cs typeface="Calibri"/>
            </a:endParaRPr>
          </a:p>
          <a:p>
            <a:r>
              <a:rPr lang="en-US" b="1">
                <a:cs typeface="Calibri"/>
              </a:rPr>
              <a:t>These three steps helped us to get to the following themes and recommendations. </a:t>
            </a:r>
          </a:p>
          <a:p>
            <a:pPr marL="171450" indent="-171450">
              <a:buFont typeface="Arial"/>
              <a:buChar char="•"/>
            </a:pPr>
            <a:endParaRPr lang="en-US">
              <a:cs typeface="Calibri"/>
            </a:endParaRPr>
          </a:p>
          <a:p>
            <a:pPr marL="1085850" lvl="1" indent="-171450">
              <a:buFont typeface="Arial"/>
              <a:buChar char="•"/>
            </a:pPr>
            <a:endParaRPr lang="en-US">
              <a:cs typeface="Calibri"/>
            </a:endParaRPr>
          </a:p>
          <a:p>
            <a:endParaRPr lang="en-US"/>
          </a:p>
          <a:p>
            <a:pPr marL="914400" lvl="1"/>
            <a:r>
              <a:rPr lang="en-US"/>
              <a:t>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D2761B-2F33-4E08-B5A0-CCC1D751C38F}"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427545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cs typeface="Calibri"/>
              </a:rPr>
              <a:t>Monique </a:t>
            </a:r>
          </a:p>
          <a:p>
            <a:endParaRPr lang="en-US">
              <a:cs typeface="Calibri"/>
            </a:endParaRPr>
          </a:p>
          <a:p>
            <a:r>
              <a:rPr lang="en-US"/>
              <a:t>Themes &amp; Recommendations </a:t>
            </a:r>
          </a:p>
          <a:p>
            <a:endParaRPr lang="en-US"/>
          </a:p>
          <a:p>
            <a:r>
              <a:rPr lang="en-US" b="1"/>
              <a:t>Representative Leadership: </a:t>
            </a:r>
            <a:endParaRPr lang="en-US" b="1">
              <a:cs typeface="Calibri"/>
            </a:endParaRPr>
          </a:p>
          <a:p>
            <a:pPr marL="342900" lvl="1" indent="-171450">
              <a:buFont typeface="Arial,Sans-Serif"/>
              <a:buChar char="•"/>
            </a:pPr>
            <a:r>
              <a:rPr lang="en-US"/>
              <a:t>Retool Recruitment/ Promotion Practice: Concerted and targeted efforts within recruitment, hiring and promotion practices to achieve RE in homeless sector. </a:t>
            </a:r>
          </a:p>
          <a:p>
            <a:pPr marL="342900" lvl="1" indent="-171450">
              <a:buFont typeface="Arial,Sans-Serif"/>
              <a:buChar char="•"/>
            </a:pPr>
            <a:r>
              <a:rPr lang="en-US"/>
              <a:t>Create and Maintain Race Equity Culture: inclusive culture for People of Color to fully express creative selves to retain and recognize POC contributions creating social impact </a:t>
            </a:r>
          </a:p>
          <a:p>
            <a:pPr marL="342900" lvl="1" indent="-171450">
              <a:buFont typeface="Arial,Sans-Serif"/>
              <a:buChar char="•"/>
            </a:pPr>
            <a:endParaRPr lang="en-US"/>
          </a:p>
          <a:p>
            <a:r>
              <a:rPr lang="en-US"/>
              <a:t>Pathways to Resources:</a:t>
            </a:r>
            <a:endParaRPr lang="en-US">
              <a:cs typeface="Calibri"/>
            </a:endParaRPr>
          </a:p>
          <a:p>
            <a:endParaRPr lang="en-US"/>
          </a:p>
          <a:p>
            <a:pPr marL="342900" lvl="1" indent="-171450">
              <a:buFont typeface="Arial,Sans-Serif"/>
              <a:buChar char="•"/>
            </a:pPr>
            <a:r>
              <a:rPr lang="en-US"/>
              <a:t>RE Collective Impact Efforts:  cross sector collaboration to collectively impact to end racial disparity in homelessness. </a:t>
            </a:r>
            <a:r>
              <a:rPr lang="en-US">
                <a:cs typeface="+mn-lt"/>
              </a:rPr>
              <a:t/>
            </a:r>
            <a:br>
              <a:rPr lang="en-US">
                <a:cs typeface="+mn-lt"/>
              </a:rPr>
            </a:br>
            <a:r>
              <a:rPr lang="en-US"/>
              <a:t>Funding Demonstration for Homeless Prevention: prioritizing people of color in prevention services funding would provide equitable access, and address emerging trends in homelessness</a:t>
            </a:r>
          </a:p>
          <a:p>
            <a:pPr marL="171450" lvl="1"/>
            <a:endParaRPr lang="en-US">
              <a:cs typeface="Calibri" panose="020F0502020204030204"/>
            </a:endParaRPr>
          </a:p>
          <a:p>
            <a:r>
              <a:rPr lang="en-US"/>
              <a:t>Safe Space for My Race </a:t>
            </a:r>
            <a:endParaRPr lang="en-US">
              <a:cs typeface="Calibri" panose="020F0502020204030204"/>
            </a:endParaRPr>
          </a:p>
          <a:p>
            <a:pPr marL="342900" lvl="1" indent="-171450">
              <a:buFont typeface="Arial,Sans-Serif"/>
              <a:buChar char="•"/>
            </a:pPr>
            <a:r>
              <a:rPr lang="en-US"/>
              <a:t>Develop Restorative Justice Practice- theory of practice that emphasizes repairing harm caused by behavior to transform people, relationships and communities </a:t>
            </a:r>
          </a:p>
          <a:p>
            <a:pPr marL="342900" lvl="1" indent="-171450">
              <a:buFont typeface="Arial,Sans-Serif"/>
              <a:buChar char="•"/>
            </a:pPr>
            <a:r>
              <a:rPr lang="en-US"/>
              <a:t>RE Evaluation or Certification Program: Agencies serving POC experiencing homelessness establish practices and policies to address racial disparity- focus on racial bias, restorative justice circles </a:t>
            </a:r>
            <a:endParaRPr lang="en-US">
              <a:cs typeface="Calibri" panose="020F0502020204030204"/>
            </a:endParaRPr>
          </a:p>
          <a:p>
            <a:pPr marL="342900" lvl="1" indent="-171450">
              <a:buFont typeface="Arial,Sans-Serif"/>
              <a:buChar char="•"/>
            </a:pPr>
            <a:endParaRPr lang="en-US"/>
          </a:p>
          <a:p>
            <a:pPr marL="171450" lvl="1"/>
            <a:r>
              <a:rPr lang="en-US"/>
              <a:t>Building Racial Transformers </a:t>
            </a:r>
            <a:endParaRPr lang="en-US">
              <a:cs typeface="Calibri" panose="020F0502020204030204"/>
            </a:endParaRPr>
          </a:p>
          <a:p>
            <a:pPr marL="342900" lvl="1" indent="-171450">
              <a:buFont typeface="Arial,Sans-Serif"/>
              <a:buChar char="•"/>
            </a:pPr>
            <a:r>
              <a:rPr lang="en-US"/>
              <a:t>Develop RE Toolkit-create inclusive programs and systems or POC with training modules for agencies and those receiving services.  Centering the voice of POC, agencies that implement can be eligible for RE Certification. </a:t>
            </a:r>
          </a:p>
          <a:p>
            <a:pPr marL="342900" lvl="1" indent="-171450">
              <a:buFont typeface="Arial,Sans-Serif"/>
              <a:buChar char="•"/>
            </a:pPr>
            <a:r>
              <a:rPr lang="en-US"/>
              <a:t>Establish a RE Peer Network: Establish a RE Peer Network: The racial equity peer network can be a platform for identifying internalized oppression among staff and those receiving services and provide support and dismantle inequities that exist in service delivery.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D2761B-2F33-4E08-B5A0-CCC1D751C38F}"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670476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Jess</a:t>
            </a:r>
          </a:p>
          <a:p>
            <a:endParaRPr lang="en-US" b="1"/>
          </a:p>
        </p:txBody>
      </p:sp>
      <p:sp>
        <p:nvSpPr>
          <p:cNvPr id="4" name="Slide Number Placeholder 3"/>
          <p:cNvSpPr>
            <a:spLocks noGrp="1"/>
          </p:cNvSpPr>
          <p:nvPr>
            <p:ph type="sldNum" sz="quarter" idx="10"/>
          </p:nvPr>
        </p:nvSpPr>
        <p:spPr/>
        <p:txBody>
          <a:bodyPr/>
          <a:lstStyle/>
          <a:p>
            <a:fld id="{B0832A82-5535-43D2-9D18-B3A0BB40FB28}" type="slidenum">
              <a:rPr lang="en-US" smtClean="0"/>
              <a:t>9</a:t>
            </a:fld>
            <a:endParaRPr lang="en-US"/>
          </a:p>
        </p:txBody>
      </p:sp>
    </p:spTree>
    <p:extLst>
      <p:ext uri="{BB962C8B-B14F-4D97-AF65-F5344CB8AC3E}">
        <p14:creationId xmlns:p14="http://schemas.microsoft.com/office/powerpoint/2010/main" val="1049704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EVERY COVERED DWELLING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526EF-B7C1-462D-98E3-5C36315534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381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 All rights reserved. No utilization or reproduction of this material is allowed without the written permission of CSH.</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020" y="6172227"/>
            <a:ext cx="1487341" cy="753889"/>
          </a:xfrm>
          <a:prstGeom prst="rect">
            <a:avLst/>
          </a:prstGeom>
        </p:spPr>
      </p:pic>
    </p:spTree>
    <p:extLst>
      <p:ext uri="{BB962C8B-B14F-4D97-AF65-F5344CB8AC3E}">
        <p14:creationId xmlns:p14="http://schemas.microsoft.com/office/powerpoint/2010/main" val="2137629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a:xfrm>
            <a:off x="189689" y="6356350"/>
            <a:ext cx="7430311" cy="365125"/>
          </a:xfrm>
        </p:spPr>
        <p:txBody>
          <a:bodyPr/>
          <a:lstStyle/>
          <a:p>
            <a:r>
              <a:rPr lang="en-US"/>
              <a:t>© All rights reserved. No utilization or reproduction of this material is allowed without the written permission of CSH.</a:t>
            </a:r>
          </a:p>
        </p:txBody>
      </p:sp>
    </p:spTree>
    <p:extLst>
      <p:ext uri="{BB962C8B-B14F-4D97-AF65-F5344CB8AC3E}">
        <p14:creationId xmlns:p14="http://schemas.microsoft.com/office/powerpoint/2010/main" val="1468251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1"/>
          </p:nvPr>
        </p:nvSpPr>
        <p:spPr/>
        <p:txBody>
          <a:bodyPr/>
          <a:lstStyle/>
          <a:p>
            <a:r>
              <a:rPr lang="en-US"/>
              <a:t>© All rights reserved. No utilization or reproduction of this material is allowed without the written permission of CSH.</a:t>
            </a:r>
          </a:p>
        </p:txBody>
      </p:sp>
    </p:spTree>
    <p:extLst>
      <p:ext uri="{BB962C8B-B14F-4D97-AF65-F5344CB8AC3E}">
        <p14:creationId xmlns:p14="http://schemas.microsoft.com/office/powerpoint/2010/main" val="328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lvl1pPr>
              <a:defRPr sz="3600"/>
            </a:lvl1pPr>
          </a:lstStyle>
          <a:p>
            <a:r>
              <a:rPr lang="en-US"/>
              <a:t>Click to edit Master title style</a:t>
            </a:r>
          </a:p>
        </p:txBody>
      </p:sp>
      <p:sp>
        <p:nvSpPr>
          <p:cNvPr id="7" name="Footer Placeholder 6"/>
          <p:cNvSpPr>
            <a:spLocks noGrp="1"/>
          </p:cNvSpPr>
          <p:nvPr>
            <p:ph type="ftr" sz="quarter" idx="11"/>
          </p:nvPr>
        </p:nvSpPr>
        <p:spPr/>
        <p:txBody>
          <a:bodyPr/>
          <a:lstStyle/>
          <a:p>
            <a:r>
              <a:rPr lang="en-US"/>
              <a:t>© All rights reserved. No utilization or reproduction of this material is allowed without the written permission of CSH.</a:t>
            </a:r>
          </a:p>
        </p:txBody>
      </p:sp>
    </p:spTree>
    <p:extLst>
      <p:ext uri="{BB962C8B-B14F-4D97-AF65-F5344CB8AC3E}">
        <p14:creationId xmlns:p14="http://schemas.microsoft.com/office/powerpoint/2010/main" val="429398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Footer Placeholder 8"/>
          <p:cNvSpPr>
            <a:spLocks noGrp="1"/>
          </p:cNvSpPr>
          <p:nvPr>
            <p:ph type="ftr" sz="quarter" idx="11"/>
          </p:nvPr>
        </p:nvSpPr>
        <p:spPr/>
        <p:txBody>
          <a:bodyPr/>
          <a:lstStyle/>
          <a:p>
            <a:r>
              <a:rPr lang="en-US"/>
              <a:t>© All rights reserved. No utilization or reproduction of this material is allowed without the written permission of CSH.</a:t>
            </a:r>
          </a:p>
        </p:txBody>
      </p:sp>
    </p:spTree>
    <p:extLst>
      <p:ext uri="{BB962C8B-B14F-4D97-AF65-F5344CB8AC3E}">
        <p14:creationId xmlns:p14="http://schemas.microsoft.com/office/powerpoint/2010/main" val="3549570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Footer Placeholder 8"/>
          <p:cNvSpPr>
            <a:spLocks noGrp="1"/>
          </p:cNvSpPr>
          <p:nvPr>
            <p:ph type="ftr" sz="quarter" idx="11"/>
          </p:nvPr>
        </p:nvSpPr>
        <p:spPr>
          <a:xfrm>
            <a:off x="248448" y="6358794"/>
            <a:ext cx="5878813" cy="365125"/>
          </a:xfrm>
        </p:spPr>
        <p:txBody>
          <a:bodyPr/>
          <a:lstStyle/>
          <a:p>
            <a:r>
              <a:rPr lang="en-US"/>
              <a:t>© All rights reserved. No utilization or reproduction of this material is allowed without the written permission of CSH.</a:t>
            </a:r>
          </a:p>
        </p:txBody>
      </p:sp>
    </p:spTree>
    <p:extLst>
      <p:ext uri="{BB962C8B-B14F-4D97-AF65-F5344CB8AC3E}">
        <p14:creationId xmlns:p14="http://schemas.microsoft.com/office/powerpoint/2010/main" val="2173920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 All rights reserved. No utilization or reproduction of this material is allowed without the written permission of CSH.</a:t>
            </a:r>
          </a:p>
        </p:txBody>
      </p:sp>
    </p:spTree>
    <p:extLst>
      <p:ext uri="{BB962C8B-B14F-4D97-AF65-F5344CB8AC3E}">
        <p14:creationId xmlns:p14="http://schemas.microsoft.com/office/powerpoint/2010/main" val="3511710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077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94E2-F013-4E18-BA1C-6D84870DF5F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B9940E-3781-43A3-B382-6ACCB65E211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20061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tandard CFH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243717"/>
            <a:ext cx="6858000" cy="1006475"/>
          </a:xfrm>
        </p:spPr>
        <p:txBody>
          <a:bodyPr anchor="b"/>
          <a:lstStyle>
            <a:lvl1pPr algn="ctr">
              <a:defRPr sz="4500">
                <a:solidFill>
                  <a:srgbClr val="0069A4"/>
                </a:solidFill>
              </a:defRPr>
            </a:lvl1pPr>
          </a:lstStyle>
          <a:p>
            <a:r>
              <a:rPr lang="en-US"/>
              <a:t>Click to edit Master title style</a:t>
            </a:r>
          </a:p>
        </p:txBody>
      </p:sp>
      <p:sp>
        <p:nvSpPr>
          <p:cNvPr id="3" name="Subtitle 2"/>
          <p:cNvSpPr>
            <a:spLocks noGrp="1"/>
          </p:cNvSpPr>
          <p:nvPr>
            <p:ph type="subTitle" idx="1"/>
          </p:nvPr>
        </p:nvSpPr>
        <p:spPr>
          <a:xfrm>
            <a:off x="1143000" y="4342267"/>
            <a:ext cx="6858000" cy="1655762"/>
          </a:xfrm>
        </p:spPr>
        <p:txBody>
          <a:bodyPr>
            <a:normAutofit/>
          </a:bodyPr>
          <a:lstStyle>
            <a:lvl1pPr marL="0" indent="0" algn="ctr">
              <a:buNone/>
              <a:defRPr sz="2100" b="0">
                <a:solidFill>
                  <a:srgbClr val="00735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5"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rgbClr val="0069A4"/>
                </a:solidFill>
              </a:defRPr>
            </a:lvl1pPr>
          </a:lstStyle>
          <a:p>
            <a:pPr defTabSz="685800"/>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rgbClr val="0069A4"/>
                </a:solidFill>
              </a:defRPr>
            </a:lvl1pPr>
          </a:lstStyle>
          <a:p>
            <a:pPr defTabSz="685800"/>
            <a:fld id="{18B2C76B-290C-4764-BBBB-BF9D97F78BE4}" type="slidenum">
              <a:rPr lang="en-US" smtClean="0"/>
              <a:pPr defTabSz="68580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472" y="998841"/>
            <a:ext cx="3995057" cy="1886555"/>
          </a:xfrm>
          <a:prstGeom prst="rect">
            <a:avLst/>
          </a:prstGeom>
        </p:spPr>
      </p:pic>
    </p:spTree>
    <p:extLst>
      <p:ext uri="{BB962C8B-B14F-4D97-AF65-F5344CB8AC3E}">
        <p14:creationId xmlns:p14="http://schemas.microsoft.com/office/powerpoint/2010/main" val="1761086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FH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915150" cy="1325563"/>
          </a:xfrm>
        </p:spPr>
        <p:txBody>
          <a:bodyPr/>
          <a:lstStyle>
            <a:lvl1pPr>
              <a:defRPr>
                <a:solidFill>
                  <a:srgbClr val="0069A4"/>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0069A4"/>
                </a:solidFill>
              </a:defRPr>
            </a:lvl1pPr>
            <a:lvl2pPr>
              <a:defRPr>
                <a:solidFill>
                  <a:srgbClr val="007356"/>
                </a:solidFill>
              </a:defRPr>
            </a:lvl2pPr>
            <a:lvl3pPr>
              <a:defRPr>
                <a:solidFill>
                  <a:srgbClr val="0069A4"/>
                </a:solidFill>
              </a:defRPr>
            </a:lvl3pPr>
            <a:lvl4pPr>
              <a:defRPr>
                <a:solidFill>
                  <a:srgbClr val="007356"/>
                </a:solidFill>
              </a:defRPr>
            </a:lvl4pPr>
            <a:lvl5pPr>
              <a:defRPr>
                <a:solidFill>
                  <a:srgbClr val="0069A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489233"/>
            <a:ext cx="894157" cy="1077345"/>
          </a:xfrm>
          <a:prstGeom prst="rect">
            <a:avLst/>
          </a:prstGeom>
        </p:spPr>
      </p:pic>
      <p:sp>
        <p:nvSpPr>
          <p:cNvPr id="8"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rgbClr val="255889"/>
                </a:solidFill>
              </a:defRPr>
            </a:lvl1pPr>
          </a:lstStyle>
          <a:p>
            <a:pPr defTabSz="685800"/>
            <a:fld id="{1DB66475-D622-4B43-BF40-78D7FF4C5E16}" type="datetimeFigureOut">
              <a:rPr lang="en-US" smtClean="0"/>
              <a:pPr defTabSz="685800"/>
              <a:t>9/13/2019</a:t>
            </a:fld>
            <a:endParaRPr lang="en-US"/>
          </a:p>
        </p:txBody>
      </p:sp>
      <p:sp>
        <p:nvSpPr>
          <p:cNvPr id="9"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rgbClr val="255889"/>
                </a:solidFill>
              </a:defRPr>
            </a:lvl1pPr>
          </a:lstStyle>
          <a:p>
            <a:pPr defTabSz="685800"/>
            <a:endParaRPr lang="en-US"/>
          </a:p>
        </p:txBody>
      </p:sp>
      <p:sp>
        <p:nvSpPr>
          <p:cNvPr id="10"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rgbClr val="255889"/>
                </a:solidFill>
              </a:defRPr>
            </a:lvl1pPr>
          </a:lstStyle>
          <a:p>
            <a:pPr defTabSz="685800"/>
            <a:fld id="{18B2C76B-290C-4764-BBBB-BF9D97F78BE4}" type="slidenum">
              <a:rPr lang="en-US" smtClean="0"/>
              <a:pPr defTabSz="685800"/>
              <a:t>‹#›</a:t>
            </a:fld>
            <a:endParaRPr lang="en-US"/>
          </a:p>
        </p:txBody>
      </p:sp>
    </p:spTree>
    <p:extLst>
      <p:ext uri="{BB962C8B-B14F-4D97-AF65-F5344CB8AC3E}">
        <p14:creationId xmlns:p14="http://schemas.microsoft.com/office/powerpoint/2010/main" val="298877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 All rights reserved. No utilization or reproduction of this material is allowed without the written permission of CSH.</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5330" y="6248454"/>
            <a:ext cx="1186568" cy="601436"/>
          </a:xfrm>
          <a:prstGeom prst="rect">
            <a:avLst/>
          </a:prstGeom>
        </p:spPr>
      </p:pic>
    </p:spTree>
    <p:extLst>
      <p:ext uri="{BB962C8B-B14F-4D97-AF65-F5344CB8AC3E}">
        <p14:creationId xmlns:p14="http://schemas.microsoft.com/office/powerpoint/2010/main" val="3834364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FHC Transition 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2744432"/>
            <a:ext cx="7886700" cy="1325563"/>
          </a:xfrm>
        </p:spPr>
        <p:txBody>
          <a:bodyPr/>
          <a:lstStyle>
            <a:lvl1pPr>
              <a:defRPr>
                <a:solidFill>
                  <a:srgbClr val="0069A4"/>
                </a:solidFill>
              </a:defRPr>
            </a:lvl1pPr>
          </a:lstStyle>
          <a:p>
            <a:r>
              <a:rPr lang="en-US"/>
              <a:t>Click to edit Master title style</a:t>
            </a:r>
          </a:p>
        </p:txBody>
      </p:sp>
      <p:sp>
        <p:nvSpPr>
          <p:cNvPr id="8"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9"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rgbClr val="0069A4"/>
                </a:solidFill>
              </a:defRPr>
            </a:lvl1pPr>
          </a:lstStyle>
          <a:p>
            <a:pPr defTabSz="685800"/>
            <a:endParaRPr lang="en-US"/>
          </a:p>
        </p:txBody>
      </p:sp>
      <p:sp>
        <p:nvSpPr>
          <p:cNvPr id="10"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rgbClr val="0069A4"/>
                </a:solidFill>
              </a:defRPr>
            </a:lvl1pPr>
          </a:lstStyle>
          <a:p>
            <a:pPr defTabSz="685800"/>
            <a:fld id="{18B2C76B-290C-4764-BBBB-BF9D97F78BE4}" type="slidenum">
              <a:rPr lang="en-US" smtClean="0"/>
              <a:pPr defTabSz="685800"/>
              <a:t>‹#›</a:t>
            </a:fld>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523909"/>
            <a:ext cx="894157" cy="1077345"/>
          </a:xfrm>
          <a:prstGeom prst="rect">
            <a:avLst/>
          </a:prstGeom>
        </p:spPr>
      </p:pic>
    </p:spTree>
    <p:extLst>
      <p:ext uri="{BB962C8B-B14F-4D97-AF65-F5344CB8AC3E}">
        <p14:creationId xmlns:p14="http://schemas.microsoft.com/office/powerpoint/2010/main" val="1151350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FHC Section Header">
    <p:bg>
      <p:bgPr>
        <a:solidFill>
          <a:srgbClr val="0069A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3439887"/>
            <a:ext cx="7886700" cy="1122589"/>
          </a:xfrm>
        </p:spPr>
        <p:txBody>
          <a:bodyPr anchor="b"/>
          <a:lstStyle>
            <a:lvl1pPr>
              <a:defRPr sz="45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21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888" y="891341"/>
            <a:ext cx="4340708" cy="2011832"/>
          </a:xfrm>
          <a:prstGeom prst="rect">
            <a:avLst/>
          </a:prstGeom>
        </p:spPr>
      </p:pic>
      <p:sp>
        <p:nvSpPr>
          <p:cNvPr id="11"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chemeClr val="bg1"/>
                </a:solidFill>
              </a:defRPr>
            </a:lvl1pPr>
          </a:lstStyle>
          <a:p>
            <a:pPr defTabSz="685800"/>
            <a:fld id="{1DB66475-D622-4B43-BF40-78D7FF4C5E16}" type="datetimeFigureOut">
              <a:rPr lang="en-US" smtClean="0">
                <a:solidFill>
                  <a:prstClr val="white"/>
                </a:solidFill>
              </a:rPr>
              <a:pPr defTabSz="685800"/>
              <a:t>9/13/2019</a:t>
            </a:fld>
            <a:endParaRPr lang="en-US">
              <a:solidFill>
                <a:prstClr val="white"/>
              </a:solidFill>
            </a:endParaRPr>
          </a:p>
        </p:txBody>
      </p:sp>
      <p:sp>
        <p:nvSpPr>
          <p:cNvPr id="12"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chemeClr val="bg1"/>
                </a:solidFill>
              </a:defRPr>
            </a:lvl1pPr>
          </a:lstStyle>
          <a:p>
            <a:pPr defTabSz="685800"/>
            <a:endParaRPr lang="en-US">
              <a:solidFill>
                <a:prstClr val="white"/>
              </a:solidFill>
            </a:endParaRPr>
          </a:p>
        </p:txBody>
      </p:sp>
      <p:sp>
        <p:nvSpPr>
          <p:cNvPr id="13"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chemeClr val="bg1"/>
                </a:solidFill>
              </a:defRPr>
            </a:lvl1pPr>
          </a:lstStyle>
          <a:p>
            <a:pPr defTabSz="685800"/>
            <a:fld id="{18B2C76B-290C-4764-BBBB-BF9D97F78BE4}" type="slidenum">
              <a:rPr lang="en-US" smtClean="0">
                <a:solidFill>
                  <a:prstClr val="white"/>
                </a:solidFill>
              </a:rPr>
              <a:pPr defTabSz="685800"/>
              <a:t>‹#›</a:t>
            </a:fld>
            <a:endParaRPr lang="en-US">
              <a:solidFill>
                <a:prstClr val="white"/>
              </a:solidFill>
            </a:endParaRPr>
          </a:p>
        </p:txBody>
      </p:sp>
    </p:spTree>
    <p:extLst>
      <p:ext uri="{BB962C8B-B14F-4D97-AF65-F5344CB8AC3E}">
        <p14:creationId xmlns:p14="http://schemas.microsoft.com/office/powerpoint/2010/main" val="1498623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FHC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a:solidFill>
                  <a:srgbClr val="007356"/>
                </a:solidFill>
              </a:defRPr>
            </a:lvl1pPr>
            <a:lvl2pPr>
              <a:defRPr>
                <a:solidFill>
                  <a:srgbClr val="0069A4"/>
                </a:solidFill>
              </a:defRPr>
            </a:lvl2pPr>
            <a:lvl3pPr>
              <a:defRPr>
                <a:solidFill>
                  <a:srgbClr val="007356"/>
                </a:solidFill>
              </a:defRPr>
            </a:lvl3pPr>
            <a:lvl4pPr>
              <a:defRPr>
                <a:solidFill>
                  <a:srgbClr val="0069A4"/>
                </a:solidFill>
              </a:defRPr>
            </a:lvl4pPr>
            <a:lvl5pPr>
              <a:defRPr>
                <a:solidFill>
                  <a:srgbClr val="007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a:solidFill>
                  <a:srgbClr val="0069A4"/>
                </a:solidFill>
              </a:defRPr>
            </a:lvl1pPr>
            <a:lvl2pPr>
              <a:defRPr>
                <a:solidFill>
                  <a:srgbClr val="007356"/>
                </a:solidFill>
              </a:defRPr>
            </a:lvl2pPr>
            <a:lvl3pPr>
              <a:defRPr>
                <a:solidFill>
                  <a:srgbClr val="0069A4"/>
                </a:solidFill>
              </a:defRPr>
            </a:lvl3pPr>
            <a:lvl4pPr>
              <a:defRPr>
                <a:solidFill>
                  <a:srgbClr val="007356"/>
                </a:solidFill>
              </a:defRPr>
            </a:lvl4pPr>
            <a:lvl5pPr>
              <a:defRPr>
                <a:solidFill>
                  <a:srgbClr val="0069A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rgbClr val="0069A4"/>
                </a:solidFill>
              </a:defRPr>
            </a:lvl1pPr>
          </a:lstStyle>
          <a:p>
            <a:pPr defTabSz="685800"/>
            <a:endParaRPr lang="en-US"/>
          </a:p>
        </p:txBody>
      </p:sp>
      <p:sp>
        <p:nvSpPr>
          <p:cNvPr id="15"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rgbClr val="0069A4"/>
                </a:solidFill>
              </a:defRPr>
            </a:lvl1pPr>
          </a:lstStyle>
          <a:p>
            <a:pPr defTabSz="685800"/>
            <a:fld id="{18B2C76B-290C-4764-BBBB-BF9D97F78BE4}" type="slidenum">
              <a:rPr lang="en-US" smtClean="0"/>
              <a:pPr defTabSz="685800"/>
              <a:t>‹#›</a:t>
            </a:fld>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489233"/>
            <a:ext cx="894157" cy="1077345"/>
          </a:xfrm>
          <a:prstGeom prst="rect">
            <a:avLst/>
          </a:prstGeom>
        </p:spPr>
      </p:pic>
      <p:sp>
        <p:nvSpPr>
          <p:cNvPr id="13" name="Title 1"/>
          <p:cNvSpPr>
            <a:spLocks noGrp="1"/>
          </p:cNvSpPr>
          <p:nvPr>
            <p:ph type="title"/>
          </p:nvPr>
        </p:nvSpPr>
        <p:spPr>
          <a:xfrm>
            <a:off x="628651" y="365126"/>
            <a:ext cx="6915150" cy="1325563"/>
          </a:xfrm>
        </p:spPr>
        <p:txBody>
          <a:bodyPr/>
          <a:lstStyle>
            <a:lvl1pPr>
              <a:defRPr>
                <a:solidFill>
                  <a:srgbClr val="007356"/>
                </a:solidFill>
              </a:defRPr>
            </a:lvl1pPr>
          </a:lstStyle>
          <a:p>
            <a:r>
              <a:rPr lang="en-US"/>
              <a:t>Click to edit Master title style</a:t>
            </a:r>
          </a:p>
        </p:txBody>
      </p:sp>
    </p:spTree>
    <p:extLst>
      <p:ext uri="{BB962C8B-B14F-4D97-AF65-F5344CB8AC3E}">
        <p14:creationId xmlns:p14="http://schemas.microsoft.com/office/powerpoint/2010/main" val="3459168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CFHC Blue Two Content">
    <p:bg>
      <p:bgPr>
        <a:solidFill>
          <a:srgbClr val="0069A4"/>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r="62671" b="3566"/>
          <a:stretch/>
        </p:blipFill>
        <p:spPr>
          <a:xfrm>
            <a:off x="7624546" y="470466"/>
            <a:ext cx="869034" cy="1040520"/>
          </a:xfrm>
          <a:prstGeom prst="rect">
            <a:avLst/>
          </a:prstGeom>
        </p:spPr>
      </p:pic>
      <p:sp>
        <p:nvSpPr>
          <p:cNvPr id="2" name="Title 1"/>
          <p:cNvSpPr>
            <a:spLocks noGrp="1"/>
          </p:cNvSpPr>
          <p:nvPr>
            <p:ph type="title"/>
          </p:nvPr>
        </p:nvSpPr>
        <p:spPr>
          <a:xfrm>
            <a:off x="628650" y="365126"/>
            <a:ext cx="6828065" cy="1325563"/>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chemeClr val="bg1"/>
                </a:solidFill>
              </a:defRPr>
            </a:lvl1pPr>
          </a:lstStyle>
          <a:p>
            <a:pPr defTabSz="685800"/>
            <a:fld id="{1DB66475-D622-4B43-BF40-78D7FF4C5E16}" type="datetimeFigureOut">
              <a:rPr lang="en-US" smtClean="0">
                <a:solidFill>
                  <a:prstClr val="white"/>
                </a:solidFill>
              </a:rPr>
              <a:pPr defTabSz="685800"/>
              <a:t>9/13/2019</a:t>
            </a:fld>
            <a:endParaRPr lang="en-US">
              <a:solidFill>
                <a:prstClr val="white"/>
              </a:solidFill>
            </a:endParaRPr>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chemeClr val="bg1"/>
                </a:solidFill>
              </a:defRPr>
            </a:lvl1pPr>
          </a:lstStyle>
          <a:p>
            <a:pPr defTabSz="685800"/>
            <a:endParaRPr lang="en-US">
              <a:solidFill>
                <a:prstClr val="white"/>
              </a:solidFill>
            </a:endParaRPr>
          </a:p>
        </p:txBody>
      </p:sp>
      <p:sp>
        <p:nvSpPr>
          <p:cNvPr id="15"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chemeClr val="bg1"/>
                </a:solidFill>
              </a:defRPr>
            </a:lvl1pPr>
          </a:lstStyle>
          <a:p>
            <a:pPr defTabSz="685800"/>
            <a:fld id="{18B2C76B-290C-4764-BBBB-BF9D97F78BE4}" type="slidenum">
              <a:rPr lang="en-US" smtClean="0">
                <a:solidFill>
                  <a:prstClr val="white"/>
                </a:solidFill>
              </a:rPr>
              <a:pPr defTabSz="685800"/>
              <a:t>‹#›</a:t>
            </a:fld>
            <a:endParaRPr lang="en-US">
              <a:solidFill>
                <a:prstClr val="white"/>
              </a:solidFill>
            </a:endParaRPr>
          </a:p>
        </p:txBody>
      </p:sp>
    </p:spTree>
    <p:extLst>
      <p:ext uri="{BB962C8B-B14F-4D97-AF65-F5344CB8AC3E}">
        <p14:creationId xmlns:p14="http://schemas.microsoft.com/office/powerpoint/2010/main" val="1152795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FHC Blue Two Content">
    <p:bg>
      <p:bgPr>
        <a:solidFill>
          <a:srgbClr val="F3B21D"/>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chemeClr val="bg1"/>
                </a:solidFill>
              </a:defRPr>
            </a:lvl1pPr>
          </a:lstStyle>
          <a:p>
            <a:pPr defTabSz="685800"/>
            <a:fld id="{1DB66475-D622-4B43-BF40-78D7FF4C5E16}" type="datetimeFigureOut">
              <a:rPr lang="en-US" smtClean="0">
                <a:solidFill>
                  <a:prstClr val="white"/>
                </a:solidFill>
              </a:rPr>
              <a:pPr defTabSz="685800"/>
              <a:t>9/13/2019</a:t>
            </a:fld>
            <a:endParaRPr lang="en-US">
              <a:solidFill>
                <a:prstClr val="white"/>
              </a:solidFill>
            </a:endParaRPr>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chemeClr val="bg1"/>
                </a:solidFill>
              </a:defRPr>
            </a:lvl1pPr>
          </a:lstStyle>
          <a:p>
            <a:pPr defTabSz="685800"/>
            <a:endParaRPr lang="en-US">
              <a:solidFill>
                <a:prstClr val="white"/>
              </a:solidFill>
            </a:endParaRPr>
          </a:p>
        </p:txBody>
      </p:sp>
      <p:sp>
        <p:nvSpPr>
          <p:cNvPr id="15"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chemeClr val="bg1"/>
                </a:solidFill>
              </a:defRPr>
            </a:lvl1pPr>
          </a:lstStyle>
          <a:p>
            <a:pPr defTabSz="685800"/>
            <a:fld id="{18B2C76B-290C-4764-BBBB-BF9D97F78BE4}" type="slidenum">
              <a:rPr lang="en-US" smtClean="0">
                <a:solidFill>
                  <a:prstClr val="white"/>
                </a:solidFill>
              </a:rPr>
              <a:pPr defTabSz="685800"/>
              <a:t>‹#›</a:t>
            </a:fld>
            <a:endParaRPr lang="en-US">
              <a:solidFill>
                <a:prstClr val="white"/>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r="62671" b="3566"/>
          <a:stretch/>
        </p:blipFill>
        <p:spPr>
          <a:xfrm>
            <a:off x="7624546" y="470466"/>
            <a:ext cx="869034" cy="1040520"/>
          </a:xfrm>
          <a:prstGeom prst="rect">
            <a:avLst/>
          </a:prstGeom>
        </p:spPr>
      </p:pic>
      <p:sp>
        <p:nvSpPr>
          <p:cNvPr id="13" name="Title 1"/>
          <p:cNvSpPr>
            <a:spLocks noGrp="1"/>
          </p:cNvSpPr>
          <p:nvPr>
            <p:ph type="title"/>
          </p:nvPr>
        </p:nvSpPr>
        <p:spPr>
          <a:xfrm>
            <a:off x="628650" y="365126"/>
            <a:ext cx="6828065"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759891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FHC Green Two Content">
    <p:bg>
      <p:bgPr>
        <a:solidFill>
          <a:srgbClr val="007356"/>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chemeClr val="bg1"/>
                </a:solidFill>
              </a:defRPr>
            </a:lvl1pPr>
          </a:lstStyle>
          <a:p>
            <a:pPr defTabSz="685800"/>
            <a:fld id="{1DB66475-D622-4B43-BF40-78D7FF4C5E16}" type="datetimeFigureOut">
              <a:rPr lang="en-US" smtClean="0">
                <a:solidFill>
                  <a:prstClr val="white"/>
                </a:solidFill>
              </a:rPr>
              <a:pPr defTabSz="685800"/>
              <a:t>9/13/2019</a:t>
            </a:fld>
            <a:endParaRPr lang="en-US">
              <a:solidFill>
                <a:prstClr val="white"/>
              </a:solidFill>
            </a:endParaRPr>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chemeClr val="bg1"/>
                </a:solidFill>
              </a:defRPr>
            </a:lvl1pPr>
          </a:lstStyle>
          <a:p>
            <a:pPr defTabSz="685800"/>
            <a:endParaRPr lang="en-US">
              <a:solidFill>
                <a:prstClr val="white"/>
              </a:solidFill>
            </a:endParaRPr>
          </a:p>
        </p:txBody>
      </p:sp>
      <p:sp>
        <p:nvSpPr>
          <p:cNvPr id="15"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chemeClr val="bg1"/>
                </a:solidFill>
              </a:defRPr>
            </a:lvl1pPr>
          </a:lstStyle>
          <a:p>
            <a:pPr defTabSz="685800"/>
            <a:fld id="{18B2C76B-290C-4764-BBBB-BF9D97F78BE4}" type="slidenum">
              <a:rPr lang="en-US" smtClean="0">
                <a:solidFill>
                  <a:prstClr val="white"/>
                </a:solidFill>
              </a:rPr>
              <a:pPr defTabSz="685800"/>
              <a:t>‹#›</a:t>
            </a:fld>
            <a:endParaRPr lang="en-US">
              <a:solidFill>
                <a:prstClr val="white"/>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r="62671" b="3566"/>
          <a:stretch/>
        </p:blipFill>
        <p:spPr>
          <a:xfrm>
            <a:off x="7624546" y="470466"/>
            <a:ext cx="869034" cy="1040520"/>
          </a:xfrm>
          <a:prstGeom prst="rect">
            <a:avLst/>
          </a:prstGeom>
        </p:spPr>
      </p:pic>
      <p:sp>
        <p:nvSpPr>
          <p:cNvPr id="12" name="Title 1"/>
          <p:cNvSpPr>
            <a:spLocks noGrp="1"/>
          </p:cNvSpPr>
          <p:nvPr>
            <p:ph type="title"/>
          </p:nvPr>
        </p:nvSpPr>
        <p:spPr>
          <a:xfrm>
            <a:off x="628650" y="365126"/>
            <a:ext cx="6828065"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00633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FHC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ctr">
            <a:normAutofit/>
          </a:bodyPr>
          <a:lstStyle>
            <a:lvl1pPr marL="0" indent="0">
              <a:buNone/>
              <a:defRPr sz="2250" b="1">
                <a:solidFill>
                  <a:srgbClr val="0069A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solidFill>
                  <a:srgbClr val="0069A4"/>
                </a:solidFill>
              </a:defRPr>
            </a:lvl1pPr>
            <a:lvl2pPr>
              <a:defRPr>
                <a:solidFill>
                  <a:srgbClr val="007356"/>
                </a:solidFill>
              </a:defRPr>
            </a:lvl2pPr>
            <a:lvl3pPr>
              <a:defRPr>
                <a:solidFill>
                  <a:srgbClr val="0069A4"/>
                </a:solidFill>
              </a:defRPr>
            </a:lvl3pPr>
            <a:lvl4pPr>
              <a:defRPr>
                <a:solidFill>
                  <a:srgbClr val="007356"/>
                </a:solidFill>
              </a:defRPr>
            </a:lvl4pPr>
            <a:lvl5pPr>
              <a:defRPr>
                <a:solidFill>
                  <a:srgbClr val="0069A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ctr">
            <a:normAutofit/>
          </a:bodyPr>
          <a:lstStyle>
            <a:lvl1pPr marL="0" indent="0">
              <a:buNone/>
              <a:defRPr sz="2250" b="1">
                <a:solidFill>
                  <a:srgbClr val="0069A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solidFill>
                  <a:srgbClr val="0069A4"/>
                </a:solidFill>
              </a:defRPr>
            </a:lvl1pPr>
            <a:lvl2pPr>
              <a:defRPr>
                <a:solidFill>
                  <a:srgbClr val="007356"/>
                </a:solidFill>
              </a:defRPr>
            </a:lvl2pPr>
            <a:lvl3pPr>
              <a:defRPr>
                <a:solidFill>
                  <a:srgbClr val="0069A4"/>
                </a:solidFill>
              </a:defRPr>
            </a:lvl3pPr>
            <a:lvl4pPr>
              <a:defRPr>
                <a:solidFill>
                  <a:srgbClr val="007356"/>
                </a:solidFill>
              </a:defRPr>
            </a:lvl4pPr>
            <a:lvl5pPr>
              <a:defRPr>
                <a:solidFill>
                  <a:srgbClr val="0069A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15"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rgbClr val="0069A4"/>
                </a:solidFill>
              </a:defRPr>
            </a:lvl1pPr>
          </a:lstStyle>
          <a:p>
            <a:pPr defTabSz="685800"/>
            <a:endParaRPr lang="en-US"/>
          </a:p>
        </p:txBody>
      </p:sp>
      <p:sp>
        <p:nvSpPr>
          <p:cNvPr id="16"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rgbClr val="0069A4"/>
                </a:solidFill>
              </a:defRPr>
            </a:lvl1pPr>
          </a:lstStyle>
          <a:p>
            <a:pPr defTabSz="685800"/>
            <a:fld id="{18B2C76B-290C-4764-BBBB-BF9D97F78BE4}" type="slidenum">
              <a:rPr lang="en-US" smtClean="0"/>
              <a:pPr defTabSz="685800"/>
              <a:t>‹#›</a:t>
            </a:fld>
            <a:endParaRPr lang="en-US"/>
          </a:p>
        </p:txBody>
      </p:sp>
      <p:sp>
        <p:nvSpPr>
          <p:cNvPr id="11" name="Title 1"/>
          <p:cNvSpPr>
            <a:spLocks noGrp="1"/>
          </p:cNvSpPr>
          <p:nvPr>
            <p:ph type="title"/>
          </p:nvPr>
        </p:nvSpPr>
        <p:spPr>
          <a:xfrm>
            <a:off x="628651" y="365126"/>
            <a:ext cx="6915150" cy="1325563"/>
          </a:xfrm>
        </p:spPr>
        <p:txBody>
          <a:bodyPr/>
          <a:lstStyle>
            <a:lvl1pPr>
              <a:defRPr>
                <a:solidFill>
                  <a:srgbClr val="0069A4"/>
                </a:solidFill>
              </a:defRPr>
            </a:lvl1pPr>
          </a:lstStyle>
          <a:p>
            <a:r>
              <a:rPr lang="en-US"/>
              <a:t>Click to edit Master title style</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489233"/>
            <a:ext cx="894157" cy="1077345"/>
          </a:xfrm>
          <a:prstGeom prst="rect">
            <a:avLst/>
          </a:prstGeom>
        </p:spPr>
      </p:pic>
    </p:spTree>
    <p:extLst>
      <p:ext uri="{BB962C8B-B14F-4D97-AF65-F5344CB8AC3E}">
        <p14:creationId xmlns:p14="http://schemas.microsoft.com/office/powerpoint/2010/main" val="297891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FHC Title Only">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11"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rgbClr val="0069A4"/>
                </a:solidFill>
              </a:defRPr>
            </a:lvl1pPr>
          </a:lstStyle>
          <a:p>
            <a:pPr defTabSz="685800"/>
            <a:endParaRPr lang="en-US"/>
          </a:p>
        </p:txBody>
      </p:sp>
      <p:sp>
        <p:nvSpPr>
          <p:cNvPr id="12"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rgbClr val="0069A4"/>
                </a:solidFill>
              </a:defRPr>
            </a:lvl1pPr>
          </a:lstStyle>
          <a:p>
            <a:pPr defTabSz="685800"/>
            <a:fld id="{18B2C76B-290C-4764-BBBB-BF9D97F78BE4}" type="slidenum">
              <a:rPr lang="en-US" smtClean="0"/>
              <a:pPr defTabSz="685800"/>
              <a:t>‹#›</a:t>
            </a:fld>
            <a:endParaRPr lang="en-US"/>
          </a:p>
        </p:txBody>
      </p:sp>
      <p:sp>
        <p:nvSpPr>
          <p:cNvPr id="7" name="Title 1"/>
          <p:cNvSpPr>
            <a:spLocks noGrp="1"/>
          </p:cNvSpPr>
          <p:nvPr>
            <p:ph type="title"/>
          </p:nvPr>
        </p:nvSpPr>
        <p:spPr>
          <a:xfrm>
            <a:off x="628651" y="365126"/>
            <a:ext cx="6915150" cy="1325563"/>
          </a:xfrm>
        </p:spPr>
        <p:txBody>
          <a:bodyPr/>
          <a:lstStyle/>
          <a:p>
            <a:r>
              <a:rPr lang="en-US"/>
              <a:t>Click to edit Master title style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489233"/>
            <a:ext cx="894157" cy="1077345"/>
          </a:xfrm>
          <a:prstGeom prst="rect">
            <a:avLst/>
          </a:prstGeom>
        </p:spPr>
      </p:pic>
    </p:spTree>
    <p:extLst>
      <p:ext uri="{BB962C8B-B14F-4D97-AF65-F5344CB8AC3E}">
        <p14:creationId xmlns:p14="http://schemas.microsoft.com/office/powerpoint/2010/main" val="3204021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FHC Blank">
    <p:spTree>
      <p:nvGrpSpPr>
        <p:cNvPr id="1" name=""/>
        <p:cNvGrpSpPr/>
        <p:nvPr/>
      </p:nvGrpSpPr>
      <p:grpSpPr>
        <a:xfrm>
          <a:off x="0" y="0"/>
          <a:ext cx="0" cy="0"/>
          <a:chOff x="0" y="0"/>
          <a:chExt cx="0" cy="0"/>
        </a:xfrm>
      </p:grpSpPr>
      <p:sp>
        <p:nvSpPr>
          <p:cNvPr id="9"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rgbClr val="0069A4"/>
                </a:solidFill>
              </a:defRPr>
            </a:lvl1pPr>
          </a:lstStyle>
          <a:p>
            <a:pPr defTabSz="685800"/>
            <a:endParaRPr lang="en-US"/>
          </a:p>
        </p:txBody>
      </p:sp>
      <p:sp>
        <p:nvSpPr>
          <p:cNvPr id="11"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rgbClr val="0069A4"/>
                </a:solidFill>
              </a:defRPr>
            </a:lvl1pPr>
          </a:lstStyle>
          <a:p>
            <a:pPr defTabSz="685800"/>
            <a:fld id="{18B2C76B-290C-4764-BBBB-BF9D97F78BE4}" type="slidenum">
              <a:rPr lang="en-US" smtClean="0"/>
              <a:pPr defTabSz="68580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489233"/>
            <a:ext cx="894157" cy="1077345"/>
          </a:xfrm>
          <a:prstGeom prst="rect">
            <a:avLst/>
          </a:prstGeom>
        </p:spPr>
      </p:pic>
    </p:spTree>
    <p:extLst>
      <p:ext uri="{BB962C8B-B14F-4D97-AF65-F5344CB8AC3E}">
        <p14:creationId xmlns:p14="http://schemas.microsoft.com/office/powerpoint/2010/main" val="1525344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FHC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7" cy="1600200"/>
          </a:xfrm>
        </p:spPr>
        <p:txBody>
          <a:bodyPr anchor="ctr"/>
          <a:lstStyle>
            <a:lvl1pPr>
              <a:defRPr sz="2400">
                <a:solidFill>
                  <a:srgbClr val="007356"/>
                </a:solidFill>
              </a:defRPr>
            </a:lvl1pPr>
          </a:lstStyle>
          <a:p>
            <a:r>
              <a:rPr lang="en-US"/>
              <a:t>Click to edit Master title style</a:t>
            </a:r>
          </a:p>
        </p:txBody>
      </p:sp>
      <p:sp>
        <p:nvSpPr>
          <p:cNvPr id="3" name="Content Placeholder 2"/>
          <p:cNvSpPr>
            <a:spLocks noGrp="1"/>
          </p:cNvSpPr>
          <p:nvPr>
            <p:ph idx="1"/>
          </p:nvPr>
        </p:nvSpPr>
        <p:spPr>
          <a:xfrm>
            <a:off x="3886200" y="460885"/>
            <a:ext cx="4629150" cy="5040506"/>
          </a:xfrm>
        </p:spPr>
        <p:txBody>
          <a:bodyPr/>
          <a:lstStyle>
            <a:lvl1pPr>
              <a:defRPr sz="2400">
                <a:solidFill>
                  <a:srgbClr val="0069A4"/>
                </a:solidFill>
              </a:defRPr>
            </a:lvl1pPr>
            <a:lvl2pPr>
              <a:defRPr sz="2100">
                <a:solidFill>
                  <a:srgbClr val="007356"/>
                </a:solidFill>
              </a:defRPr>
            </a:lvl2pPr>
            <a:lvl3pPr>
              <a:defRPr sz="1800">
                <a:solidFill>
                  <a:srgbClr val="0069A4"/>
                </a:solidFill>
              </a:defRPr>
            </a:lvl3pPr>
            <a:lvl4pPr>
              <a:defRPr sz="1500">
                <a:solidFill>
                  <a:srgbClr val="007356"/>
                </a:solidFill>
              </a:defRPr>
            </a:lvl4pPr>
            <a:lvl5pPr>
              <a:defRPr sz="1500">
                <a:solidFill>
                  <a:srgbClr val="0069A4"/>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4088567"/>
          </a:xfrm>
        </p:spPr>
        <p:txBody>
          <a:bodyPr>
            <a:normAutofit/>
          </a:bodyPr>
          <a:lstStyle>
            <a:lvl1pPr marL="0" indent="0">
              <a:buNone/>
              <a:defRPr sz="2100">
                <a:solidFill>
                  <a:srgbClr val="00735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3" name="Date Placeholder 3"/>
          <p:cNvSpPr>
            <a:spLocks noGrp="1"/>
          </p:cNvSpPr>
          <p:nvPr>
            <p:ph type="dt" sz="half" idx="10"/>
          </p:nvPr>
        </p:nvSpPr>
        <p:spPr>
          <a:xfrm>
            <a:off x="628650" y="6356351"/>
            <a:ext cx="2950369" cy="365125"/>
          </a:xfrm>
          <a:prstGeom prst="rect">
            <a:avLst/>
          </a:prstGeom>
        </p:spPr>
        <p:txBody>
          <a:bodyPr anchor="ctr"/>
          <a:lstStyle>
            <a:lvl1pPr algn="ctr">
              <a:defRPr sz="1050">
                <a:solidFill>
                  <a:srgbClr val="007356"/>
                </a:solidFill>
              </a:defRPr>
            </a:lvl1pPr>
          </a:lstStyle>
          <a:p>
            <a:pPr defTabSz="685800"/>
            <a:fld id="{1DB66475-D622-4B43-BF40-78D7FF4C5E16}" type="datetimeFigureOut">
              <a:rPr lang="en-US" smtClean="0"/>
              <a:pPr defTabSz="685800"/>
              <a:t>9/13/2019</a:t>
            </a:fld>
            <a:endParaRPr lang="en-US"/>
          </a:p>
        </p:txBody>
      </p:sp>
      <p:sp>
        <p:nvSpPr>
          <p:cNvPr id="14" name="Footer Placeholder 4"/>
          <p:cNvSpPr>
            <a:spLocks noGrp="1"/>
          </p:cNvSpPr>
          <p:nvPr>
            <p:ph type="ftr" sz="quarter" idx="11"/>
          </p:nvPr>
        </p:nvSpPr>
        <p:spPr>
          <a:xfrm>
            <a:off x="3886201" y="6386852"/>
            <a:ext cx="3623873" cy="365125"/>
          </a:xfrm>
          <a:prstGeom prst="rect">
            <a:avLst/>
          </a:prstGeom>
        </p:spPr>
        <p:txBody>
          <a:bodyPr anchor="ctr"/>
          <a:lstStyle>
            <a:lvl1pPr>
              <a:defRPr sz="1050">
                <a:solidFill>
                  <a:srgbClr val="007356"/>
                </a:solidFill>
              </a:defRPr>
            </a:lvl1pPr>
          </a:lstStyle>
          <a:p>
            <a:pPr defTabSz="685800"/>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5644131"/>
            <a:ext cx="894157" cy="1077345"/>
          </a:xfrm>
          <a:prstGeom prst="rect">
            <a:avLst/>
          </a:prstGeom>
        </p:spPr>
      </p:pic>
    </p:spTree>
    <p:extLst>
      <p:ext uri="{BB962C8B-B14F-4D97-AF65-F5344CB8AC3E}">
        <p14:creationId xmlns:p14="http://schemas.microsoft.com/office/powerpoint/2010/main" val="285338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Text_withBullet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 All rights reserved. No utilization or reproduction of this material is allowed without the written permission of CSH.</a:t>
            </a:r>
          </a:p>
        </p:txBody>
      </p:sp>
      <p:sp>
        <p:nvSpPr>
          <p:cNvPr id="2" name="Title 1"/>
          <p:cNvSpPr>
            <a:spLocks noGrp="1"/>
          </p:cNvSpPr>
          <p:nvPr>
            <p:ph type="title" hasCustomPrompt="1"/>
          </p:nvPr>
        </p:nvSpPr>
        <p:spPr>
          <a:xfrm>
            <a:off x="914400" y="336439"/>
            <a:ext cx="7277100" cy="704962"/>
          </a:xfrm>
        </p:spPr>
        <p:txBody>
          <a:bodyPr>
            <a:normAutofit/>
          </a:bodyPr>
          <a:lstStyle>
            <a:lvl1pPr>
              <a:defRPr sz="4000" baseline="0">
                <a:solidFill>
                  <a:schemeClr val="accent2"/>
                </a:solidFill>
              </a:defRPr>
            </a:lvl1pPr>
          </a:lstStyle>
          <a:p>
            <a:r>
              <a:rPr lang="en-US"/>
              <a:t>Title Text Here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0564" y="6280997"/>
            <a:ext cx="1138365" cy="577003"/>
          </a:xfrm>
          <a:prstGeom prst="rect">
            <a:avLst/>
          </a:prstGeom>
        </p:spPr>
      </p:pic>
      <p:sp>
        <p:nvSpPr>
          <p:cNvPr id="5" name="Text Placeholder 4"/>
          <p:cNvSpPr>
            <a:spLocks noGrp="1"/>
          </p:cNvSpPr>
          <p:nvPr>
            <p:ph type="body" sz="quarter" idx="12"/>
          </p:nvPr>
        </p:nvSpPr>
        <p:spPr>
          <a:xfrm>
            <a:off x="914400" y="1235075"/>
            <a:ext cx="7277100" cy="4806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1168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1_CFHC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7" cy="1600200"/>
          </a:xfrm>
        </p:spPr>
        <p:txBody>
          <a:bodyPr anchor="ctr"/>
          <a:lstStyle>
            <a:lvl1pPr>
              <a:defRPr sz="2400">
                <a:solidFill>
                  <a:srgbClr val="0069A4"/>
                </a:solidFill>
              </a:defRPr>
            </a:lvl1pPr>
          </a:lstStyle>
          <a:p>
            <a:r>
              <a:rPr lang="en-US"/>
              <a:t>Click to edit Master title style</a:t>
            </a:r>
          </a:p>
        </p:txBody>
      </p:sp>
      <p:sp>
        <p:nvSpPr>
          <p:cNvPr id="3" name="Content Placeholder 2"/>
          <p:cNvSpPr>
            <a:spLocks noGrp="1"/>
          </p:cNvSpPr>
          <p:nvPr>
            <p:ph idx="1"/>
          </p:nvPr>
        </p:nvSpPr>
        <p:spPr>
          <a:xfrm>
            <a:off x="3886200" y="460885"/>
            <a:ext cx="4629150" cy="5040506"/>
          </a:xfrm>
        </p:spPr>
        <p:txBody>
          <a:bodyPr/>
          <a:lstStyle>
            <a:lvl1pPr>
              <a:defRPr sz="2400">
                <a:solidFill>
                  <a:srgbClr val="007356"/>
                </a:solidFill>
              </a:defRPr>
            </a:lvl1pPr>
            <a:lvl2pPr>
              <a:defRPr sz="2100">
                <a:solidFill>
                  <a:srgbClr val="0069A4"/>
                </a:solidFill>
              </a:defRPr>
            </a:lvl2pPr>
            <a:lvl3pPr>
              <a:defRPr sz="1800">
                <a:solidFill>
                  <a:srgbClr val="007356"/>
                </a:solidFill>
              </a:defRPr>
            </a:lvl3pPr>
            <a:lvl4pPr>
              <a:defRPr sz="1500">
                <a:solidFill>
                  <a:srgbClr val="0069A4"/>
                </a:solidFill>
              </a:defRPr>
            </a:lvl4pPr>
            <a:lvl5pPr>
              <a:defRPr sz="1500">
                <a:solidFill>
                  <a:srgbClr val="007356"/>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4088567"/>
          </a:xfrm>
        </p:spPr>
        <p:txBody>
          <a:bodyPr>
            <a:normAutofit/>
          </a:bodyPr>
          <a:lstStyle>
            <a:lvl1pPr marL="0" indent="0">
              <a:buNone/>
              <a:defRPr sz="2100">
                <a:solidFill>
                  <a:srgbClr val="0069A4"/>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3" name="Date Placeholder 3"/>
          <p:cNvSpPr>
            <a:spLocks noGrp="1"/>
          </p:cNvSpPr>
          <p:nvPr>
            <p:ph type="dt" sz="half" idx="10"/>
          </p:nvPr>
        </p:nvSpPr>
        <p:spPr>
          <a:xfrm>
            <a:off x="628650" y="6356351"/>
            <a:ext cx="2950369" cy="365125"/>
          </a:xfrm>
          <a:prstGeom prst="rect">
            <a:avLst/>
          </a:prstGeom>
        </p:spPr>
        <p:txBody>
          <a:bodyPr anchor="ctr"/>
          <a:lstStyle>
            <a:lvl1pPr algn="ctr">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14" name="Footer Placeholder 4"/>
          <p:cNvSpPr>
            <a:spLocks noGrp="1"/>
          </p:cNvSpPr>
          <p:nvPr>
            <p:ph type="ftr" sz="quarter" idx="11"/>
          </p:nvPr>
        </p:nvSpPr>
        <p:spPr>
          <a:xfrm>
            <a:off x="3886201" y="6386852"/>
            <a:ext cx="3623873" cy="365125"/>
          </a:xfrm>
          <a:prstGeom prst="rect">
            <a:avLst/>
          </a:prstGeom>
        </p:spPr>
        <p:txBody>
          <a:bodyPr anchor="ctr"/>
          <a:lstStyle>
            <a:lvl1pPr>
              <a:defRPr sz="1050">
                <a:solidFill>
                  <a:srgbClr val="0069A4"/>
                </a:solidFill>
              </a:defRPr>
            </a:lvl1pPr>
          </a:lstStyle>
          <a:p>
            <a:pPr defTabSz="685800"/>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5644131"/>
            <a:ext cx="894157" cy="1077345"/>
          </a:xfrm>
          <a:prstGeom prst="rect">
            <a:avLst/>
          </a:prstGeom>
        </p:spPr>
      </p:pic>
    </p:spTree>
    <p:extLst>
      <p:ext uri="{BB962C8B-B14F-4D97-AF65-F5344CB8AC3E}">
        <p14:creationId xmlns:p14="http://schemas.microsoft.com/office/powerpoint/2010/main" val="360644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FH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lstStyle>
            <a:lvl1pPr>
              <a:defRPr sz="2400">
                <a:solidFill>
                  <a:srgbClr val="0069A4"/>
                </a:solidFill>
              </a:defRPr>
            </a:lvl1pPr>
          </a:lstStyle>
          <a:p>
            <a:r>
              <a:rPr lang="en-US"/>
              <a:t>Click to edit Master title style</a:t>
            </a:r>
          </a:p>
        </p:txBody>
      </p:sp>
      <p:sp>
        <p:nvSpPr>
          <p:cNvPr id="3" name="Picture Placeholder 2"/>
          <p:cNvSpPr>
            <a:spLocks noGrp="1"/>
          </p:cNvSpPr>
          <p:nvPr>
            <p:ph type="pic" idx="1"/>
          </p:nvPr>
        </p:nvSpPr>
        <p:spPr>
          <a:xfrm>
            <a:off x="3886200" y="457201"/>
            <a:ext cx="4629150" cy="5044191"/>
          </a:xfrm>
        </p:spPr>
        <p:txBody>
          <a:bodyPr/>
          <a:lstStyle>
            <a:lvl1pPr marL="0" indent="0">
              <a:buNone/>
              <a:defRPr sz="2400">
                <a:solidFill>
                  <a:srgbClr val="0069A4"/>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4088566"/>
          </a:xfrm>
        </p:spPr>
        <p:txBody>
          <a:bodyPr>
            <a:normAutofit/>
          </a:bodyPr>
          <a:lstStyle>
            <a:lvl1pPr marL="0" indent="0">
              <a:buNone/>
              <a:defRPr sz="2100">
                <a:solidFill>
                  <a:srgbClr val="0069A4"/>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5644131"/>
            <a:ext cx="894157" cy="1077345"/>
          </a:xfrm>
          <a:prstGeom prst="rect">
            <a:avLst/>
          </a:prstGeom>
        </p:spPr>
      </p:pic>
      <p:sp>
        <p:nvSpPr>
          <p:cNvPr id="8" name="Date Placeholder 3"/>
          <p:cNvSpPr>
            <a:spLocks noGrp="1"/>
          </p:cNvSpPr>
          <p:nvPr>
            <p:ph type="dt" sz="half" idx="10"/>
          </p:nvPr>
        </p:nvSpPr>
        <p:spPr>
          <a:xfrm>
            <a:off x="628650" y="6356351"/>
            <a:ext cx="2950369" cy="365125"/>
          </a:xfrm>
          <a:prstGeom prst="rect">
            <a:avLst/>
          </a:prstGeom>
        </p:spPr>
        <p:txBody>
          <a:bodyPr anchor="ctr"/>
          <a:lstStyle>
            <a:lvl1pPr algn="ctr">
              <a:defRPr sz="1050">
                <a:solidFill>
                  <a:srgbClr val="0069A4"/>
                </a:solidFill>
              </a:defRPr>
            </a:lvl1pPr>
          </a:lstStyle>
          <a:p>
            <a:pPr defTabSz="685800"/>
            <a:fld id="{FA7FF2AD-29E1-4EA5-AB51-CF40A82AB6D8}" type="datetimeFigureOut">
              <a:rPr lang="en-US" smtClean="0"/>
              <a:pPr defTabSz="685800"/>
              <a:t>9/13/2019</a:t>
            </a:fld>
            <a:endParaRPr lang="en-US"/>
          </a:p>
        </p:txBody>
      </p:sp>
      <p:sp>
        <p:nvSpPr>
          <p:cNvPr id="9" name="Footer Placeholder 4"/>
          <p:cNvSpPr>
            <a:spLocks noGrp="1"/>
          </p:cNvSpPr>
          <p:nvPr>
            <p:ph type="ftr" sz="quarter" idx="11"/>
          </p:nvPr>
        </p:nvSpPr>
        <p:spPr>
          <a:xfrm>
            <a:off x="3886201" y="6386852"/>
            <a:ext cx="3623873" cy="365125"/>
          </a:xfrm>
          <a:prstGeom prst="rect">
            <a:avLst/>
          </a:prstGeom>
        </p:spPr>
        <p:txBody>
          <a:bodyPr anchor="ctr"/>
          <a:lstStyle>
            <a:lvl1pPr>
              <a:defRPr sz="1050">
                <a:solidFill>
                  <a:srgbClr val="0069A4"/>
                </a:solidFill>
              </a:defRPr>
            </a:lvl1pPr>
          </a:lstStyle>
          <a:p>
            <a:pPr defTabSz="685800"/>
            <a:endParaRPr lang="en-US"/>
          </a:p>
        </p:txBody>
      </p:sp>
    </p:spTree>
    <p:extLst>
      <p:ext uri="{BB962C8B-B14F-4D97-AF65-F5344CB8AC3E}">
        <p14:creationId xmlns:p14="http://schemas.microsoft.com/office/powerpoint/2010/main" val="2140190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FHC Blue Title and Content">
    <p:bg>
      <p:bgPr>
        <a:solidFill>
          <a:srgbClr val="0069A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chemeClr val="bg1"/>
                </a:solidFill>
              </a:defRPr>
            </a:lvl1pPr>
          </a:lstStyle>
          <a:p>
            <a:pPr defTabSz="685800"/>
            <a:fld id="{1DB66475-D622-4B43-BF40-78D7FF4C5E16}" type="datetimeFigureOut">
              <a:rPr lang="en-US" smtClean="0">
                <a:solidFill>
                  <a:prstClr val="white"/>
                </a:solidFill>
              </a:rPr>
              <a:pPr defTabSz="685800"/>
              <a:t>9/13/2019</a:t>
            </a:fld>
            <a:endParaRPr lang="en-US">
              <a:solidFill>
                <a:prstClr val="white"/>
              </a:solidFill>
            </a:endParaRPr>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chemeClr val="bg1"/>
                </a:solidFill>
              </a:defRPr>
            </a:lvl1pPr>
          </a:lstStyle>
          <a:p>
            <a:pPr defTabSz="685800"/>
            <a:endParaRPr lang="en-US">
              <a:solidFill>
                <a:prstClr val="white"/>
              </a:solidFill>
            </a:endParaRPr>
          </a:p>
        </p:txBody>
      </p:sp>
      <p:sp>
        <p:nvSpPr>
          <p:cNvPr id="14"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chemeClr val="bg1"/>
                </a:solidFill>
              </a:defRPr>
            </a:lvl1pPr>
          </a:lstStyle>
          <a:p>
            <a:pPr defTabSz="685800"/>
            <a:fld id="{18B2C76B-290C-4764-BBBB-BF9D97F78BE4}" type="slidenum">
              <a:rPr lang="en-US" smtClean="0">
                <a:solidFill>
                  <a:prstClr val="white"/>
                </a:solidFill>
              </a:rPr>
              <a:pPr defTabSz="685800"/>
              <a:t>‹#›</a:t>
            </a:fld>
            <a:endParaRPr lang="en-US">
              <a:solidFill>
                <a:prstClr val="white"/>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62671" b="3566"/>
          <a:stretch/>
        </p:blipFill>
        <p:spPr>
          <a:xfrm>
            <a:off x="7624546" y="470466"/>
            <a:ext cx="869034" cy="1040520"/>
          </a:xfrm>
          <a:prstGeom prst="rect">
            <a:avLst/>
          </a:prstGeom>
        </p:spPr>
      </p:pic>
      <p:sp>
        <p:nvSpPr>
          <p:cNvPr id="11" name="Title 1"/>
          <p:cNvSpPr>
            <a:spLocks noGrp="1"/>
          </p:cNvSpPr>
          <p:nvPr>
            <p:ph type="title"/>
          </p:nvPr>
        </p:nvSpPr>
        <p:spPr>
          <a:xfrm>
            <a:off x="628650" y="365126"/>
            <a:ext cx="6828065"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261778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CFHC Blue Title and Content">
    <p:bg>
      <p:bgPr>
        <a:solidFill>
          <a:srgbClr val="F3B21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chemeClr val="bg1"/>
                </a:solidFill>
              </a:defRPr>
            </a:lvl1pPr>
          </a:lstStyle>
          <a:p>
            <a:pPr defTabSz="685800"/>
            <a:fld id="{1DB66475-D622-4B43-BF40-78D7FF4C5E16}" type="datetimeFigureOut">
              <a:rPr lang="en-US" smtClean="0">
                <a:solidFill>
                  <a:prstClr val="white"/>
                </a:solidFill>
              </a:rPr>
              <a:pPr defTabSz="685800"/>
              <a:t>9/13/2019</a:t>
            </a:fld>
            <a:endParaRPr lang="en-US">
              <a:solidFill>
                <a:prstClr val="white"/>
              </a:solidFill>
            </a:endParaRPr>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chemeClr val="bg1"/>
                </a:solidFill>
              </a:defRPr>
            </a:lvl1pPr>
          </a:lstStyle>
          <a:p>
            <a:pPr defTabSz="685800"/>
            <a:endParaRPr lang="en-US">
              <a:solidFill>
                <a:prstClr val="white"/>
              </a:solidFill>
            </a:endParaRPr>
          </a:p>
        </p:txBody>
      </p:sp>
      <p:sp>
        <p:nvSpPr>
          <p:cNvPr id="14"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chemeClr val="bg1"/>
                </a:solidFill>
              </a:defRPr>
            </a:lvl1pPr>
          </a:lstStyle>
          <a:p>
            <a:pPr defTabSz="685800"/>
            <a:fld id="{18B2C76B-290C-4764-BBBB-BF9D97F78BE4}" type="slidenum">
              <a:rPr lang="en-US" smtClean="0">
                <a:solidFill>
                  <a:prstClr val="white"/>
                </a:solidFill>
              </a:rPr>
              <a:pPr defTabSz="685800"/>
              <a:t>‹#›</a:t>
            </a:fld>
            <a:endParaRPr lang="en-US">
              <a:solidFill>
                <a:prstClr val="white"/>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62671" b="3566"/>
          <a:stretch/>
        </p:blipFill>
        <p:spPr>
          <a:xfrm>
            <a:off x="7624546" y="470466"/>
            <a:ext cx="869034" cy="1040520"/>
          </a:xfrm>
          <a:prstGeom prst="rect">
            <a:avLst/>
          </a:prstGeom>
        </p:spPr>
      </p:pic>
      <p:sp>
        <p:nvSpPr>
          <p:cNvPr id="11" name="Title 1"/>
          <p:cNvSpPr>
            <a:spLocks noGrp="1"/>
          </p:cNvSpPr>
          <p:nvPr>
            <p:ph type="title"/>
          </p:nvPr>
        </p:nvSpPr>
        <p:spPr>
          <a:xfrm>
            <a:off x="628650" y="365126"/>
            <a:ext cx="6828065"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63318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FHC Green Title and Content">
    <p:bg>
      <p:bgPr>
        <a:solidFill>
          <a:srgbClr val="00735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chemeClr val="bg1"/>
                </a:solidFill>
              </a:defRPr>
            </a:lvl1pPr>
          </a:lstStyle>
          <a:p>
            <a:pPr defTabSz="685800"/>
            <a:fld id="{1DB66475-D622-4B43-BF40-78D7FF4C5E16}" type="datetimeFigureOut">
              <a:rPr lang="en-US" smtClean="0">
                <a:solidFill>
                  <a:prstClr val="white"/>
                </a:solidFill>
              </a:rPr>
              <a:pPr defTabSz="685800"/>
              <a:t>9/13/2019</a:t>
            </a:fld>
            <a:endParaRPr lang="en-US">
              <a:solidFill>
                <a:prstClr val="white"/>
              </a:solidFill>
            </a:endParaRPr>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chemeClr val="bg1"/>
                </a:solidFill>
              </a:defRPr>
            </a:lvl1pPr>
          </a:lstStyle>
          <a:p>
            <a:pPr defTabSz="685800"/>
            <a:endParaRPr lang="en-US">
              <a:solidFill>
                <a:prstClr val="white"/>
              </a:solidFill>
            </a:endParaRPr>
          </a:p>
        </p:txBody>
      </p:sp>
      <p:sp>
        <p:nvSpPr>
          <p:cNvPr id="14"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chemeClr val="bg1"/>
                </a:solidFill>
              </a:defRPr>
            </a:lvl1pPr>
          </a:lstStyle>
          <a:p>
            <a:pPr defTabSz="685800"/>
            <a:fld id="{18B2C76B-290C-4764-BBBB-BF9D97F78BE4}" type="slidenum">
              <a:rPr lang="en-US" smtClean="0">
                <a:solidFill>
                  <a:prstClr val="white"/>
                </a:solidFill>
              </a:rPr>
              <a:pPr defTabSz="685800"/>
              <a:t>‹#›</a:t>
            </a:fld>
            <a:endParaRPr lang="en-US">
              <a:solidFill>
                <a:prstClr val="white"/>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62671" b="3566"/>
          <a:stretch/>
        </p:blipFill>
        <p:spPr>
          <a:xfrm>
            <a:off x="7624546" y="470466"/>
            <a:ext cx="869034" cy="1040520"/>
          </a:xfrm>
          <a:prstGeom prst="rect">
            <a:avLst/>
          </a:prstGeom>
        </p:spPr>
      </p:pic>
      <p:sp>
        <p:nvSpPr>
          <p:cNvPr id="11" name="Title 1"/>
          <p:cNvSpPr>
            <a:spLocks noGrp="1"/>
          </p:cNvSpPr>
          <p:nvPr>
            <p:ph type="title"/>
          </p:nvPr>
        </p:nvSpPr>
        <p:spPr>
          <a:xfrm>
            <a:off x="628650" y="365126"/>
            <a:ext cx="6828065"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444713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 MF 1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6205674" cy="1325563"/>
          </a:xfrm>
        </p:spPr>
        <p:txBody>
          <a:bodyPr/>
          <a:lstStyle>
            <a:lvl1pPr>
              <a:defRPr b="0">
                <a:solidFill>
                  <a:srgbClr val="194E7C"/>
                </a:solidFill>
                <a:latin typeface="Yanone Kaffeesatz" panose="00000500000000000000" pitchFamily="50" charset="0"/>
              </a:defRPr>
            </a:lvl1pPr>
          </a:lstStyle>
          <a:p>
            <a:r>
              <a:rPr lang="en-US"/>
              <a:t>Click to edit Master title style</a:t>
            </a:r>
          </a:p>
        </p:txBody>
      </p:sp>
      <p:sp>
        <p:nvSpPr>
          <p:cNvPr id="4" name="Content Placeholder 3"/>
          <p:cNvSpPr>
            <a:spLocks noGrp="1"/>
          </p:cNvSpPr>
          <p:nvPr>
            <p:ph sz="half" idx="2"/>
          </p:nvPr>
        </p:nvSpPr>
        <p:spPr>
          <a:xfrm>
            <a:off x="629841" y="2052321"/>
            <a:ext cx="6205674" cy="4137343"/>
          </a:xfrm>
        </p:spPr>
        <p:txBody>
          <a:bodyPr/>
          <a:lstStyle>
            <a:lvl1pPr>
              <a:defRPr>
                <a:solidFill>
                  <a:srgbClr val="194E7C"/>
                </a:solidFill>
                <a:latin typeface="Yanone Kaffeesatz Extra Light" panose="00000300000000000000" pitchFamily="50" charset="0"/>
              </a:defRPr>
            </a:lvl1pPr>
            <a:lvl2pPr>
              <a:defRPr>
                <a:solidFill>
                  <a:srgbClr val="194E7C"/>
                </a:solidFill>
                <a:latin typeface="Yanone Kaffeesatz Extra Light" panose="00000300000000000000" pitchFamily="50" charset="0"/>
              </a:defRPr>
            </a:lvl2pPr>
            <a:lvl3pPr>
              <a:defRPr>
                <a:solidFill>
                  <a:srgbClr val="194E7C"/>
                </a:solidFill>
                <a:latin typeface="Yanone Kaffeesatz Extra Light" panose="00000300000000000000" pitchFamily="50" charset="0"/>
              </a:defRPr>
            </a:lvl3pPr>
            <a:lvl4pPr>
              <a:defRPr>
                <a:solidFill>
                  <a:srgbClr val="194E7C"/>
                </a:solidFill>
                <a:latin typeface="Yanone Kaffeesatz Extra Light" panose="00000300000000000000" pitchFamily="50" charset="0"/>
              </a:defRPr>
            </a:lvl4pPr>
            <a:lvl5pPr>
              <a:defRPr>
                <a:solidFill>
                  <a:srgbClr val="194E7C"/>
                </a:solidFill>
                <a:latin typeface="Yanone Kaffeesatz Extra Light" panose="000003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5069" r="32239"/>
          <a:stretch/>
        </p:blipFill>
        <p:spPr>
          <a:xfrm flipH="1">
            <a:off x="7054974" y="0"/>
            <a:ext cx="2096521" cy="6865496"/>
          </a:xfrm>
          <a:prstGeom prst="rect">
            <a:avLst/>
          </a:prstGeom>
        </p:spPr>
      </p:pic>
      <p:sp>
        <p:nvSpPr>
          <p:cNvPr id="14" name="Footer Placeholder 4"/>
          <p:cNvSpPr>
            <a:spLocks noGrp="1"/>
          </p:cNvSpPr>
          <p:nvPr>
            <p:ph type="ftr" sz="quarter" idx="11"/>
          </p:nvPr>
        </p:nvSpPr>
        <p:spPr>
          <a:xfrm>
            <a:off x="3749415" y="6356351"/>
            <a:ext cx="3086100" cy="365125"/>
          </a:xfrm>
        </p:spPr>
        <p:txBody>
          <a:bodyPr/>
          <a:lstStyle>
            <a:lvl1pPr>
              <a:defRPr>
                <a:solidFill>
                  <a:srgbClr val="194E7C"/>
                </a:solidFill>
              </a:defRPr>
            </a:lvl1pPr>
          </a:lstStyle>
          <a:p>
            <a:pPr defTabSz="685800"/>
            <a:endParaRPr lang="en-US"/>
          </a:p>
        </p:txBody>
      </p:sp>
      <p:sp>
        <p:nvSpPr>
          <p:cNvPr id="15" name="Slide Number Placeholder 5"/>
          <p:cNvSpPr>
            <a:spLocks noGrp="1"/>
          </p:cNvSpPr>
          <p:nvPr>
            <p:ph type="sldNum" sz="quarter" idx="12"/>
          </p:nvPr>
        </p:nvSpPr>
        <p:spPr>
          <a:xfrm>
            <a:off x="628650" y="6356351"/>
            <a:ext cx="2867833" cy="365125"/>
          </a:xfrm>
        </p:spPr>
        <p:txBody>
          <a:bodyPr/>
          <a:lstStyle>
            <a:lvl1pPr>
              <a:defRPr>
                <a:solidFill>
                  <a:srgbClr val="194E7C"/>
                </a:solidFill>
              </a:defRPr>
            </a:lvl1pPr>
          </a:lstStyle>
          <a:p>
            <a:pPr defTabSz="685800"/>
            <a:fld id="{2E723CE9-1FEC-44AC-8641-C476405E4ADD}" type="slidenum">
              <a:rPr lang="en-US" smtClean="0"/>
              <a:pPr defTabSz="685800"/>
              <a:t>‹#›</a:t>
            </a:fld>
            <a:endParaRPr lang="en-US"/>
          </a:p>
        </p:txBody>
      </p:sp>
    </p:spTree>
    <p:extLst>
      <p:ext uri="{BB962C8B-B14F-4D97-AF65-F5344CB8AC3E}">
        <p14:creationId xmlns:p14="http://schemas.microsoft.com/office/powerpoint/2010/main" val="13999644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Standard CFH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243717"/>
            <a:ext cx="6858000" cy="1006475"/>
          </a:xfrm>
        </p:spPr>
        <p:txBody>
          <a:bodyPr anchor="b"/>
          <a:lstStyle>
            <a:lvl1pPr algn="ctr">
              <a:defRPr sz="4500">
                <a:solidFill>
                  <a:srgbClr val="0069A4"/>
                </a:solidFill>
              </a:defRPr>
            </a:lvl1pPr>
          </a:lstStyle>
          <a:p>
            <a:r>
              <a:rPr lang="en-US"/>
              <a:t>Click to edit Master title style</a:t>
            </a:r>
          </a:p>
        </p:txBody>
      </p:sp>
      <p:sp>
        <p:nvSpPr>
          <p:cNvPr id="3" name="Subtitle 2"/>
          <p:cNvSpPr>
            <a:spLocks noGrp="1"/>
          </p:cNvSpPr>
          <p:nvPr>
            <p:ph type="subTitle" idx="1"/>
          </p:nvPr>
        </p:nvSpPr>
        <p:spPr>
          <a:xfrm>
            <a:off x="1143000" y="4342267"/>
            <a:ext cx="6858000" cy="1655762"/>
          </a:xfrm>
        </p:spPr>
        <p:txBody>
          <a:bodyPr>
            <a:normAutofit/>
          </a:bodyPr>
          <a:lstStyle>
            <a:lvl1pPr marL="0" indent="0" algn="ctr">
              <a:buNone/>
              <a:defRPr sz="2100" b="0">
                <a:solidFill>
                  <a:srgbClr val="00735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5"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rgbClr val="0069A4"/>
                </a:solidFill>
              </a:defRPr>
            </a:lvl1pPr>
          </a:lstStyle>
          <a:p>
            <a:pPr defTabSz="685800"/>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rgbClr val="0069A4"/>
                </a:solidFill>
              </a:defRPr>
            </a:lvl1pPr>
          </a:lstStyle>
          <a:p>
            <a:pPr defTabSz="685800"/>
            <a:fld id="{18B2C76B-290C-4764-BBBB-BF9D97F78BE4}" type="slidenum">
              <a:rPr lang="en-US" smtClean="0"/>
              <a:pPr defTabSz="68580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472" y="998841"/>
            <a:ext cx="3995057" cy="1886555"/>
          </a:xfrm>
          <a:prstGeom prst="rect">
            <a:avLst/>
          </a:prstGeom>
        </p:spPr>
      </p:pic>
    </p:spTree>
    <p:extLst>
      <p:ext uri="{BB962C8B-B14F-4D97-AF65-F5344CB8AC3E}">
        <p14:creationId xmlns:p14="http://schemas.microsoft.com/office/powerpoint/2010/main" val="2098880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FH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915150" cy="1325563"/>
          </a:xfrm>
        </p:spPr>
        <p:txBody>
          <a:bodyPr/>
          <a:lstStyle>
            <a:lvl1pPr>
              <a:defRPr>
                <a:solidFill>
                  <a:srgbClr val="0069A4"/>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0069A4"/>
                </a:solidFill>
              </a:defRPr>
            </a:lvl1pPr>
            <a:lvl2pPr>
              <a:defRPr>
                <a:solidFill>
                  <a:srgbClr val="007356"/>
                </a:solidFill>
              </a:defRPr>
            </a:lvl2pPr>
            <a:lvl3pPr>
              <a:defRPr>
                <a:solidFill>
                  <a:srgbClr val="0069A4"/>
                </a:solidFill>
              </a:defRPr>
            </a:lvl3pPr>
            <a:lvl4pPr>
              <a:defRPr>
                <a:solidFill>
                  <a:srgbClr val="007356"/>
                </a:solidFill>
              </a:defRPr>
            </a:lvl4pPr>
            <a:lvl5pPr>
              <a:defRPr>
                <a:solidFill>
                  <a:srgbClr val="0069A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489233"/>
            <a:ext cx="894157" cy="1077345"/>
          </a:xfrm>
          <a:prstGeom prst="rect">
            <a:avLst/>
          </a:prstGeom>
        </p:spPr>
      </p:pic>
      <p:sp>
        <p:nvSpPr>
          <p:cNvPr id="8"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rgbClr val="255889"/>
                </a:solidFill>
              </a:defRPr>
            </a:lvl1pPr>
          </a:lstStyle>
          <a:p>
            <a:pPr defTabSz="685800"/>
            <a:fld id="{1DB66475-D622-4B43-BF40-78D7FF4C5E16}" type="datetimeFigureOut">
              <a:rPr lang="en-US" smtClean="0"/>
              <a:pPr defTabSz="685800"/>
              <a:t>9/13/2019</a:t>
            </a:fld>
            <a:endParaRPr lang="en-US"/>
          </a:p>
        </p:txBody>
      </p:sp>
      <p:sp>
        <p:nvSpPr>
          <p:cNvPr id="9"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rgbClr val="255889"/>
                </a:solidFill>
              </a:defRPr>
            </a:lvl1pPr>
          </a:lstStyle>
          <a:p>
            <a:pPr defTabSz="685800"/>
            <a:endParaRPr lang="en-US"/>
          </a:p>
        </p:txBody>
      </p:sp>
      <p:sp>
        <p:nvSpPr>
          <p:cNvPr id="10"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rgbClr val="255889"/>
                </a:solidFill>
              </a:defRPr>
            </a:lvl1pPr>
          </a:lstStyle>
          <a:p>
            <a:pPr defTabSz="685800"/>
            <a:fld id="{18B2C76B-290C-4764-BBBB-BF9D97F78BE4}" type="slidenum">
              <a:rPr lang="en-US" smtClean="0"/>
              <a:pPr defTabSz="685800"/>
              <a:t>‹#›</a:t>
            </a:fld>
            <a:endParaRPr lang="en-US"/>
          </a:p>
        </p:txBody>
      </p:sp>
    </p:spTree>
    <p:extLst>
      <p:ext uri="{BB962C8B-B14F-4D97-AF65-F5344CB8AC3E}">
        <p14:creationId xmlns:p14="http://schemas.microsoft.com/office/powerpoint/2010/main" val="1552986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FHC Transition 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2744432"/>
            <a:ext cx="7886700" cy="1325563"/>
          </a:xfrm>
        </p:spPr>
        <p:txBody>
          <a:bodyPr/>
          <a:lstStyle>
            <a:lvl1pPr>
              <a:defRPr>
                <a:solidFill>
                  <a:srgbClr val="0069A4"/>
                </a:solidFill>
              </a:defRPr>
            </a:lvl1pPr>
          </a:lstStyle>
          <a:p>
            <a:r>
              <a:rPr lang="en-US"/>
              <a:t>Click to edit Master title style</a:t>
            </a:r>
          </a:p>
        </p:txBody>
      </p:sp>
      <p:sp>
        <p:nvSpPr>
          <p:cNvPr id="8"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9"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rgbClr val="0069A4"/>
                </a:solidFill>
              </a:defRPr>
            </a:lvl1pPr>
          </a:lstStyle>
          <a:p>
            <a:pPr defTabSz="685800"/>
            <a:endParaRPr lang="en-US"/>
          </a:p>
        </p:txBody>
      </p:sp>
      <p:sp>
        <p:nvSpPr>
          <p:cNvPr id="10"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rgbClr val="0069A4"/>
                </a:solidFill>
              </a:defRPr>
            </a:lvl1pPr>
          </a:lstStyle>
          <a:p>
            <a:pPr defTabSz="685800"/>
            <a:fld id="{18B2C76B-290C-4764-BBBB-BF9D97F78BE4}" type="slidenum">
              <a:rPr lang="en-US" smtClean="0"/>
              <a:pPr defTabSz="685800"/>
              <a:t>‹#›</a:t>
            </a:fld>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523909"/>
            <a:ext cx="894157" cy="1077345"/>
          </a:xfrm>
          <a:prstGeom prst="rect">
            <a:avLst/>
          </a:prstGeom>
        </p:spPr>
      </p:pic>
    </p:spTree>
    <p:extLst>
      <p:ext uri="{BB962C8B-B14F-4D97-AF65-F5344CB8AC3E}">
        <p14:creationId xmlns:p14="http://schemas.microsoft.com/office/powerpoint/2010/main" val="298777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CFHC Section Header">
    <p:bg>
      <p:bgPr>
        <a:solidFill>
          <a:srgbClr val="0069A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3439887"/>
            <a:ext cx="7886700" cy="1122589"/>
          </a:xfrm>
        </p:spPr>
        <p:txBody>
          <a:bodyPr anchor="b"/>
          <a:lstStyle>
            <a:lvl1pPr>
              <a:defRPr sz="45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21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888" y="891341"/>
            <a:ext cx="4340708" cy="2011832"/>
          </a:xfrm>
          <a:prstGeom prst="rect">
            <a:avLst/>
          </a:prstGeom>
        </p:spPr>
      </p:pic>
      <p:sp>
        <p:nvSpPr>
          <p:cNvPr id="11"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chemeClr val="bg1"/>
                </a:solidFill>
              </a:defRPr>
            </a:lvl1pPr>
          </a:lstStyle>
          <a:p>
            <a:pPr defTabSz="685800"/>
            <a:fld id="{1DB66475-D622-4B43-BF40-78D7FF4C5E16}" type="datetimeFigureOut">
              <a:rPr lang="en-US" smtClean="0">
                <a:solidFill>
                  <a:prstClr val="white"/>
                </a:solidFill>
              </a:rPr>
              <a:pPr defTabSz="685800"/>
              <a:t>9/13/2019</a:t>
            </a:fld>
            <a:endParaRPr lang="en-US">
              <a:solidFill>
                <a:prstClr val="white"/>
              </a:solidFill>
            </a:endParaRPr>
          </a:p>
        </p:txBody>
      </p:sp>
      <p:sp>
        <p:nvSpPr>
          <p:cNvPr id="12"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chemeClr val="bg1"/>
                </a:solidFill>
              </a:defRPr>
            </a:lvl1pPr>
          </a:lstStyle>
          <a:p>
            <a:pPr defTabSz="685800"/>
            <a:endParaRPr lang="en-US">
              <a:solidFill>
                <a:prstClr val="white"/>
              </a:solidFill>
            </a:endParaRPr>
          </a:p>
        </p:txBody>
      </p:sp>
      <p:sp>
        <p:nvSpPr>
          <p:cNvPr id="13"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chemeClr val="bg1"/>
                </a:solidFill>
              </a:defRPr>
            </a:lvl1pPr>
          </a:lstStyle>
          <a:p>
            <a:pPr defTabSz="685800"/>
            <a:fld id="{18B2C76B-290C-4764-BBBB-BF9D97F78BE4}" type="slidenum">
              <a:rPr lang="en-US" smtClean="0">
                <a:solidFill>
                  <a:prstClr val="white"/>
                </a:solidFill>
              </a:rPr>
              <a:pPr defTabSz="685800"/>
              <a:t>‹#›</a:t>
            </a:fld>
            <a:endParaRPr lang="en-US">
              <a:solidFill>
                <a:prstClr val="white"/>
              </a:solidFill>
            </a:endParaRPr>
          </a:p>
        </p:txBody>
      </p:sp>
    </p:spTree>
    <p:extLst>
      <p:ext uri="{BB962C8B-B14F-4D97-AF65-F5344CB8AC3E}">
        <p14:creationId xmlns:p14="http://schemas.microsoft.com/office/powerpoint/2010/main" val="274904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andText_NoBullet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 All rights reserved. No utilization or reproduction of this material is allowed without the written permission of CSH.</a:t>
            </a:r>
          </a:p>
        </p:txBody>
      </p:sp>
      <p:sp>
        <p:nvSpPr>
          <p:cNvPr id="2" name="Title 1"/>
          <p:cNvSpPr>
            <a:spLocks noGrp="1"/>
          </p:cNvSpPr>
          <p:nvPr>
            <p:ph type="title" hasCustomPrompt="1"/>
          </p:nvPr>
        </p:nvSpPr>
        <p:spPr>
          <a:xfrm>
            <a:off x="914400" y="336439"/>
            <a:ext cx="7277100" cy="704962"/>
          </a:xfrm>
        </p:spPr>
        <p:txBody>
          <a:bodyPr>
            <a:normAutofit/>
          </a:bodyPr>
          <a:lstStyle>
            <a:lvl1pPr>
              <a:defRPr sz="4000" baseline="0">
                <a:solidFill>
                  <a:schemeClr val="accent2"/>
                </a:solidFill>
              </a:defRPr>
            </a:lvl1pPr>
          </a:lstStyle>
          <a:p>
            <a:r>
              <a:rPr lang="en-US"/>
              <a:t>Title Text Here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0564" y="6280997"/>
            <a:ext cx="1138365" cy="577003"/>
          </a:xfrm>
          <a:prstGeom prst="rect">
            <a:avLst/>
          </a:prstGeom>
        </p:spPr>
      </p:pic>
      <p:sp>
        <p:nvSpPr>
          <p:cNvPr id="5" name="Text Placeholder 4"/>
          <p:cNvSpPr>
            <a:spLocks noGrp="1"/>
          </p:cNvSpPr>
          <p:nvPr>
            <p:ph type="body" sz="quarter" idx="12"/>
          </p:nvPr>
        </p:nvSpPr>
        <p:spPr>
          <a:xfrm>
            <a:off x="914400" y="1235075"/>
            <a:ext cx="7277100" cy="4806950"/>
          </a:xfrm>
        </p:spPr>
        <p:txBody>
          <a:bodyPr/>
          <a:lstStyle>
            <a:lvl1pPr marL="0" indent="0">
              <a:buFontTx/>
              <a:buNone/>
              <a:defRPr/>
            </a:lvl1pPr>
            <a:lvl2pPr marL="502920" indent="0">
              <a:buFontTx/>
              <a:buNone/>
              <a:defRPr/>
            </a:lvl2pPr>
            <a:lvl3pPr marL="960120" indent="0">
              <a:buFontTx/>
              <a:buNone/>
              <a:defRPr/>
            </a:lvl3pPr>
            <a:lvl4pPr marL="1417320" indent="0">
              <a:buFontTx/>
              <a:buNone/>
              <a:defRPr/>
            </a:lvl4pPr>
            <a:lvl5pPr marL="1874520" indent="0">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72554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FHC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a:solidFill>
                  <a:srgbClr val="007356"/>
                </a:solidFill>
              </a:defRPr>
            </a:lvl1pPr>
            <a:lvl2pPr>
              <a:defRPr>
                <a:solidFill>
                  <a:srgbClr val="0069A4"/>
                </a:solidFill>
              </a:defRPr>
            </a:lvl2pPr>
            <a:lvl3pPr>
              <a:defRPr>
                <a:solidFill>
                  <a:srgbClr val="007356"/>
                </a:solidFill>
              </a:defRPr>
            </a:lvl3pPr>
            <a:lvl4pPr>
              <a:defRPr>
                <a:solidFill>
                  <a:srgbClr val="0069A4"/>
                </a:solidFill>
              </a:defRPr>
            </a:lvl4pPr>
            <a:lvl5pPr>
              <a:defRPr>
                <a:solidFill>
                  <a:srgbClr val="007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a:solidFill>
                  <a:srgbClr val="0069A4"/>
                </a:solidFill>
              </a:defRPr>
            </a:lvl1pPr>
            <a:lvl2pPr>
              <a:defRPr>
                <a:solidFill>
                  <a:srgbClr val="007356"/>
                </a:solidFill>
              </a:defRPr>
            </a:lvl2pPr>
            <a:lvl3pPr>
              <a:defRPr>
                <a:solidFill>
                  <a:srgbClr val="0069A4"/>
                </a:solidFill>
              </a:defRPr>
            </a:lvl3pPr>
            <a:lvl4pPr>
              <a:defRPr>
                <a:solidFill>
                  <a:srgbClr val="007356"/>
                </a:solidFill>
              </a:defRPr>
            </a:lvl4pPr>
            <a:lvl5pPr>
              <a:defRPr>
                <a:solidFill>
                  <a:srgbClr val="0069A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rgbClr val="0069A4"/>
                </a:solidFill>
              </a:defRPr>
            </a:lvl1pPr>
          </a:lstStyle>
          <a:p>
            <a:pPr defTabSz="685800"/>
            <a:endParaRPr lang="en-US"/>
          </a:p>
        </p:txBody>
      </p:sp>
      <p:sp>
        <p:nvSpPr>
          <p:cNvPr id="15"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rgbClr val="0069A4"/>
                </a:solidFill>
              </a:defRPr>
            </a:lvl1pPr>
          </a:lstStyle>
          <a:p>
            <a:pPr defTabSz="685800"/>
            <a:fld id="{18B2C76B-290C-4764-BBBB-BF9D97F78BE4}" type="slidenum">
              <a:rPr lang="en-US" smtClean="0"/>
              <a:pPr defTabSz="685800"/>
              <a:t>‹#›</a:t>
            </a:fld>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489233"/>
            <a:ext cx="894157" cy="1077345"/>
          </a:xfrm>
          <a:prstGeom prst="rect">
            <a:avLst/>
          </a:prstGeom>
        </p:spPr>
      </p:pic>
      <p:sp>
        <p:nvSpPr>
          <p:cNvPr id="13" name="Title 1"/>
          <p:cNvSpPr>
            <a:spLocks noGrp="1"/>
          </p:cNvSpPr>
          <p:nvPr>
            <p:ph type="title"/>
          </p:nvPr>
        </p:nvSpPr>
        <p:spPr>
          <a:xfrm>
            <a:off x="628651" y="365126"/>
            <a:ext cx="6915150" cy="1325563"/>
          </a:xfrm>
        </p:spPr>
        <p:txBody>
          <a:bodyPr/>
          <a:lstStyle>
            <a:lvl1pPr>
              <a:defRPr>
                <a:solidFill>
                  <a:srgbClr val="007356"/>
                </a:solidFill>
              </a:defRPr>
            </a:lvl1pPr>
          </a:lstStyle>
          <a:p>
            <a:r>
              <a:rPr lang="en-US"/>
              <a:t>Click to edit Master title style</a:t>
            </a:r>
          </a:p>
        </p:txBody>
      </p:sp>
    </p:spTree>
    <p:extLst>
      <p:ext uri="{BB962C8B-B14F-4D97-AF65-F5344CB8AC3E}">
        <p14:creationId xmlns:p14="http://schemas.microsoft.com/office/powerpoint/2010/main" val="841979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CFHC Blue Two Content">
    <p:bg>
      <p:bgPr>
        <a:solidFill>
          <a:srgbClr val="0069A4"/>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r="62671" b="3566"/>
          <a:stretch/>
        </p:blipFill>
        <p:spPr>
          <a:xfrm>
            <a:off x="7624546" y="470466"/>
            <a:ext cx="869034" cy="1040520"/>
          </a:xfrm>
          <a:prstGeom prst="rect">
            <a:avLst/>
          </a:prstGeom>
        </p:spPr>
      </p:pic>
      <p:sp>
        <p:nvSpPr>
          <p:cNvPr id="2" name="Title 1"/>
          <p:cNvSpPr>
            <a:spLocks noGrp="1"/>
          </p:cNvSpPr>
          <p:nvPr>
            <p:ph type="title"/>
          </p:nvPr>
        </p:nvSpPr>
        <p:spPr>
          <a:xfrm>
            <a:off x="628650" y="365126"/>
            <a:ext cx="6828065" cy="1325563"/>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chemeClr val="bg1"/>
                </a:solidFill>
              </a:defRPr>
            </a:lvl1pPr>
          </a:lstStyle>
          <a:p>
            <a:pPr defTabSz="685800"/>
            <a:fld id="{1DB66475-D622-4B43-BF40-78D7FF4C5E16}" type="datetimeFigureOut">
              <a:rPr lang="en-US" smtClean="0">
                <a:solidFill>
                  <a:prstClr val="white"/>
                </a:solidFill>
              </a:rPr>
              <a:pPr defTabSz="685800"/>
              <a:t>9/13/2019</a:t>
            </a:fld>
            <a:endParaRPr lang="en-US">
              <a:solidFill>
                <a:prstClr val="white"/>
              </a:solidFill>
            </a:endParaRPr>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chemeClr val="bg1"/>
                </a:solidFill>
              </a:defRPr>
            </a:lvl1pPr>
          </a:lstStyle>
          <a:p>
            <a:pPr defTabSz="685800"/>
            <a:endParaRPr lang="en-US">
              <a:solidFill>
                <a:prstClr val="white"/>
              </a:solidFill>
            </a:endParaRPr>
          </a:p>
        </p:txBody>
      </p:sp>
      <p:sp>
        <p:nvSpPr>
          <p:cNvPr id="15"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chemeClr val="bg1"/>
                </a:solidFill>
              </a:defRPr>
            </a:lvl1pPr>
          </a:lstStyle>
          <a:p>
            <a:pPr defTabSz="685800"/>
            <a:fld id="{18B2C76B-290C-4764-BBBB-BF9D97F78BE4}" type="slidenum">
              <a:rPr lang="en-US" smtClean="0">
                <a:solidFill>
                  <a:prstClr val="white"/>
                </a:solidFill>
              </a:rPr>
              <a:pPr defTabSz="685800"/>
              <a:t>‹#›</a:t>
            </a:fld>
            <a:endParaRPr lang="en-US">
              <a:solidFill>
                <a:prstClr val="white"/>
              </a:solidFill>
            </a:endParaRPr>
          </a:p>
        </p:txBody>
      </p:sp>
    </p:spTree>
    <p:extLst>
      <p:ext uri="{BB962C8B-B14F-4D97-AF65-F5344CB8AC3E}">
        <p14:creationId xmlns:p14="http://schemas.microsoft.com/office/powerpoint/2010/main" val="41088511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FHC Blue Two Content">
    <p:bg>
      <p:bgPr>
        <a:solidFill>
          <a:srgbClr val="F3B21D"/>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chemeClr val="bg1"/>
                </a:solidFill>
              </a:defRPr>
            </a:lvl1pPr>
          </a:lstStyle>
          <a:p>
            <a:pPr defTabSz="685800"/>
            <a:fld id="{1DB66475-D622-4B43-BF40-78D7FF4C5E16}" type="datetimeFigureOut">
              <a:rPr lang="en-US" smtClean="0">
                <a:solidFill>
                  <a:prstClr val="white"/>
                </a:solidFill>
              </a:rPr>
              <a:pPr defTabSz="685800"/>
              <a:t>9/13/2019</a:t>
            </a:fld>
            <a:endParaRPr lang="en-US">
              <a:solidFill>
                <a:prstClr val="white"/>
              </a:solidFill>
            </a:endParaRPr>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chemeClr val="bg1"/>
                </a:solidFill>
              </a:defRPr>
            </a:lvl1pPr>
          </a:lstStyle>
          <a:p>
            <a:pPr defTabSz="685800"/>
            <a:endParaRPr lang="en-US">
              <a:solidFill>
                <a:prstClr val="white"/>
              </a:solidFill>
            </a:endParaRPr>
          </a:p>
        </p:txBody>
      </p:sp>
      <p:sp>
        <p:nvSpPr>
          <p:cNvPr id="15"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chemeClr val="bg1"/>
                </a:solidFill>
              </a:defRPr>
            </a:lvl1pPr>
          </a:lstStyle>
          <a:p>
            <a:pPr defTabSz="685800"/>
            <a:fld id="{18B2C76B-290C-4764-BBBB-BF9D97F78BE4}" type="slidenum">
              <a:rPr lang="en-US" smtClean="0">
                <a:solidFill>
                  <a:prstClr val="white"/>
                </a:solidFill>
              </a:rPr>
              <a:pPr defTabSz="685800"/>
              <a:t>‹#›</a:t>
            </a:fld>
            <a:endParaRPr lang="en-US">
              <a:solidFill>
                <a:prstClr val="white"/>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r="62671" b="3566"/>
          <a:stretch/>
        </p:blipFill>
        <p:spPr>
          <a:xfrm>
            <a:off x="7624546" y="470466"/>
            <a:ext cx="869034" cy="1040520"/>
          </a:xfrm>
          <a:prstGeom prst="rect">
            <a:avLst/>
          </a:prstGeom>
        </p:spPr>
      </p:pic>
      <p:sp>
        <p:nvSpPr>
          <p:cNvPr id="13" name="Title 1"/>
          <p:cNvSpPr>
            <a:spLocks noGrp="1"/>
          </p:cNvSpPr>
          <p:nvPr>
            <p:ph type="title"/>
          </p:nvPr>
        </p:nvSpPr>
        <p:spPr>
          <a:xfrm>
            <a:off x="628650" y="365126"/>
            <a:ext cx="6828065"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801726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FHC Green Two Content">
    <p:bg>
      <p:bgPr>
        <a:solidFill>
          <a:srgbClr val="007356"/>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chemeClr val="bg1"/>
                </a:solidFill>
              </a:defRPr>
            </a:lvl1pPr>
          </a:lstStyle>
          <a:p>
            <a:pPr defTabSz="685800"/>
            <a:fld id="{1DB66475-D622-4B43-BF40-78D7FF4C5E16}" type="datetimeFigureOut">
              <a:rPr lang="en-US" smtClean="0">
                <a:solidFill>
                  <a:prstClr val="white"/>
                </a:solidFill>
              </a:rPr>
              <a:pPr defTabSz="685800"/>
              <a:t>9/13/2019</a:t>
            </a:fld>
            <a:endParaRPr lang="en-US">
              <a:solidFill>
                <a:prstClr val="white"/>
              </a:solidFill>
            </a:endParaRPr>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chemeClr val="bg1"/>
                </a:solidFill>
              </a:defRPr>
            </a:lvl1pPr>
          </a:lstStyle>
          <a:p>
            <a:pPr defTabSz="685800"/>
            <a:endParaRPr lang="en-US">
              <a:solidFill>
                <a:prstClr val="white"/>
              </a:solidFill>
            </a:endParaRPr>
          </a:p>
        </p:txBody>
      </p:sp>
      <p:sp>
        <p:nvSpPr>
          <p:cNvPr id="15"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chemeClr val="bg1"/>
                </a:solidFill>
              </a:defRPr>
            </a:lvl1pPr>
          </a:lstStyle>
          <a:p>
            <a:pPr defTabSz="685800"/>
            <a:fld id="{18B2C76B-290C-4764-BBBB-BF9D97F78BE4}" type="slidenum">
              <a:rPr lang="en-US" smtClean="0">
                <a:solidFill>
                  <a:prstClr val="white"/>
                </a:solidFill>
              </a:rPr>
              <a:pPr defTabSz="685800"/>
              <a:t>‹#›</a:t>
            </a:fld>
            <a:endParaRPr lang="en-US">
              <a:solidFill>
                <a:prstClr val="white"/>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r="62671" b="3566"/>
          <a:stretch/>
        </p:blipFill>
        <p:spPr>
          <a:xfrm>
            <a:off x="7624546" y="470466"/>
            <a:ext cx="869034" cy="1040520"/>
          </a:xfrm>
          <a:prstGeom prst="rect">
            <a:avLst/>
          </a:prstGeom>
        </p:spPr>
      </p:pic>
      <p:sp>
        <p:nvSpPr>
          <p:cNvPr id="12" name="Title 1"/>
          <p:cNvSpPr>
            <a:spLocks noGrp="1"/>
          </p:cNvSpPr>
          <p:nvPr>
            <p:ph type="title"/>
          </p:nvPr>
        </p:nvSpPr>
        <p:spPr>
          <a:xfrm>
            <a:off x="628650" y="365126"/>
            <a:ext cx="6828065"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9558081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FHC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ctr">
            <a:normAutofit/>
          </a:bodyPr>
          <a:lstStyle>
            <a:lvl1pPr marL="0" indent="0">
              <a:buNone/>
              <a:defRPr sz="2250" b="1">
                <a:solidFill>
                  <a:srgbClr val="0069A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solidFill>
                  <a:srgbClr val="0069A4"/>
                </a:solidFill>
              </a:defRPr>
            </a:lvl1pPr>
            <a:lvl2pPr>
              <a:defRPr>
                <a:solidFill>
                  <a:srgbClr val="007356"/>
                </a:solidFill>
              </a:defRPr>
            </a:lvl2pPr>
            <a:lvl3pPr>
              <a:defRPr>
                <a:solidFill>
                  <a:srgbClr val="0069A4"/>
                </a:solidFill>
              </a:defRPr>
            </a:lvl3pPr>
            <a:lvl4pPr>
              <a:defRPr>
                <a:solidFill>
                  <a:srgbClr val="007356"/>
                </a:solidFill>
              </a:defRPr>
            </a:lvl4pPr>
            <a:lvl5pPr>
              <a:defRPr>
                <a:solidFill>
                  <a:srgbClr val="0069A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ctr">
            <a:normAutofit/>
          </a:bodyPr>
          <a:lstStyle>
            <a:lvl1pPr marL="0" indent="0">
              <a:buNone/>
              <a:defRPr sz="2250" b="1">
                <a:solidFill>
                  <a:srgbClr val="0069A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solidFill>
                  <a:srgbClr val="0069A4"/>
                </a:solidFill>
              </a:defRPr>
            </a:lvl1pPr>
            <a:lvl2pPr>
              <a:defRPr>
                <a:solidFill>
                  <a:srgbClr val="007356"/>
                </a:solidFill>
              </a:defRPr>
            </a:lvl2pPr>
            <a:lvl3pPr>
              <a:defRPr>
                <a:solidFill>
                  <a:srgbClr val="0069A4"/>
                </a:solidFill>
              </a:defRPr>
            </a:lvl3pPr>
            <a:lvl4pPr>
              <a:defRPr>
                <a:solidFill>
                  <a:srgbClr val="007356"/>
                </a:solidFill>
              </a:defRPr>
            </a:lvl4pPr>
            <a:lvl5pPr>
              <a:defRPr>
                <a:solidFill>
                  <a:srgbClr val="0069A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15"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rgbClr val="0069A4"/>
                </a:solidFill>
              </a:defRPr>
            </a:lvl1pPr>
          </a:lstStyle>
          <a:p>
            <a:pPr defTabSz="685800"/>
            <a:endParaRPr lang="en-US"/>
          </a:p>
        </p:txBody>
      </p:sp>
      <p:sp>
        <p:nvSpPr>
          <p:cNvPr id="16"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rgbClr val="0069A4"/>
                </a:solidFill>
              </a:defRPr>
            </a:lvl1pPr>
          </a:lstStyle>
          <a:p>
            <a:pPr defTabSz="685800"/>
            <a:fld id="{18B2C76B-290C-4764-BBBB-BF9D97F78BE4}" type="slidenum">
              <a:rPr lang="en-US" smtClean="0"/>
              <a:pPr defTabSz="685800"/>
              <a:t>‹#›</a:t>
            </a:fld>
            <a:endParaRPr lang="en-US"/>
          </a:p>
        </p:txBody>
      </p:sp>
      <p:sp>
        <p:nvSpPr>
          <p:cNvPr id="11" name="Title 1"/>
          <p:cNvSpPr>
            <a:spLocks noGrp="1"/>
          </p:cNvSpPr>
          <p:nvPr>
            <p:ph type="title"/>
          </p:nvPr>
        </p:nvSpPr>
        <p:spPr>
          <a:xfrm>
            <a:off x="628651" y="365126"/>
            <a:ext cx="6915150" cy="1325563"/>
          </a:xfrm>
        </p:spPr>
        <p:txBody>
          <a:bodyPr/>
          <a:lstStyle>
            <a:lvl1pPr>
              <a:defRPr>
                <a:solidFill>
                  <a:srgbClr val="0069A4"/>
                </a:solidFill>
              </a:defRPr>
            </a:lvl1pPr>
          </a:lstStyle>
          <a:p>
            <a:r>
              <a:rPr lang="en-US"/>
              <a:t>Click to edit Master title style</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489233"/>
            <a:ext cx="894157" cy="1077345"/>
          </a:xfrm>
          <a:prstGeom prst="rect">
            <a:avLst/>
          </a:prstGeom>
        </p:spPr>
      </p:pic>
    </p:spTree>
    <p:extLst>
      <p:ext uri="{BB962C8B-B14F-4D97-AF65-F5344CB8AC3E}">
        <p14:creationId xmlns:p14="http://schemas.microsoft.com/office/powerpoint/2010/main" val="12929080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FHC Title Only">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11"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rgbClr val="0069A4"/>
                </a:solidFill>
              </a:defRPr>
            </a:lvl1pPr>
          </a:lstStyle>
          <a:p>
            <a:pPr defTabSz="685800"/>
            <a:endParaRPr lang="en-US"/>
          </a:p>
        </p:txBody>
      </p:sp>
      <p:sp>
        <p:nvSpPr>
          <p:cNvPr id="12"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rgbClr val="0069A4"/>
                </a:solidFill>
              </a:defRPr>
            </a:lvl1pPr>
          </a:lstStyle>
          <a:p>
            <a:pPr defTabSz="685800"/>
            <a:fld id="{18B2C76B-290C-4764-BBBB-BF9D97F78BE4}" type="slidenum">
              <a:rPr lang="en-US" smtClean="0"/>
              <a:pPr defTabSz="685800"/>
              <a:t>‹#›</a:t>
            </a:fld>
            <a:endParaRPr lang="en-US"/>
          </a:p>
        </p:txBody>
      </p:sp>
      <p:sp>
        <p:nvSpPr>
          <p:cNvPr id="7" name="Title 1"/>
          <p:cNvSpPr>
            <a:spLocks noGrp="1"/>
          </p:cNvSpPr>
          <p:nvPr>
            <p:ph type="title"/>
          </p:nvPr>
        </p:nvSpPr>
        <p:spPr>
          <a:xfrm>
            <a:off x="628651" y="365126"/>
            <a:ext cx="6915150" cy="1325563"/>
          </a:xfrm>
        </p:spPr>
        <p:txBody>
          <a:bodyPr/>
          <a:lstStyle/>
          <a:p>
            <a:r>
              <a:rPr lang="en-US"/>
              <a:t>Click to edit Master title style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489233"/>
            <a:ext cx="894157" cy="1077345"/>
          </a:xfrm>
          <a:prstGeom prst="rect">
            <a:avLst/>
          </a:prstGeom>
        </p:spPr>
      </p:pic>
    </p:spTree>
    <p:extLst>
      <p:ext uri="{BB962C8B-B14F-4D97-AF65-F5344CB8AC3E}">
        <p14:creationId xmlns:p14="http://schemas.microsoft.com/office/powerpoint/2010/main" val="20555278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FHC Blank">
    <p:spTree>
      <p:nvGrpSpPr>
        <p:cNvPr id="1" name=""/>
        <p:cNvGrpSpPr/>
        <p:nvPr/>
      </p:nvGrpSpPr>
      <p:grpSpPr>
        <a:xfrm>
          <a:off x="0" y="0"/>
          <a:ext cx="0" cy="0"/>
          <a:chOff x="0" y="0"/>
          <a:chExt cx="0" cy="0"/>
        </a:xfrm>
      </p:grpSpPr>
      <p:sp>
        <p:nvSpPr>
          <p:cNvPr id="9"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rgbClr val="0069A4"/>
                </a:solidFill>
              </a:defRPr>
            </a:lvl1pPr>
          </a:lstStyle>
          <a:p>
            <a:pPr defTabSz="685800"/>
            <a:endParaRPr lang="en-US"/>
          </a:p>
        </p:txBody>
      </p:sp>
      <p:sp>
        <p:nvSpPr>
          <p:cNvPr id="11"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rgbClr val="0069A4"/>
                </a:solidFill>
              </a:defRPr>
            </a:lvl1pPr>
          </a:lstStyle>
          <a:p>
            <a:pPr defTabSz="685800"/>
            <a:fld id="{18B2C76B-290C-4764-BBBB-BF9D97F78BE4}" type="slidenum">
              <a:rPr lang="en-US" smtClean="0"/>
              <a:pPr defTabSz="68580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489233"/>
            <a:ext cx="894157" cy="1077345"/>
          </a:xfrm>
          <a:prstGeom prst="rect">
            <a:avLst/>
          </a:prstGeom>
        </p:spPr>
      </p:pic>
    </p:spTree>
    <p:extLst>
      <p:ext uri="{BB962C8B-B14F-4D97-AF65-F5344CB8AC3E}">
        <p14:creationId xmlns:p14="http://schemas.microsoft.com/office/powerpoint/2010/main" val="8768624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FHC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7" cy="1600200"/>
          </a:xfrm>
        </p:spPr>
        <p:txBody>
          <a:bodyPr anchor="ctr"/>
          <a:lstStyle>
            <a:lvl1pPr>
              <a:defRPr sz="2400">
                <a:solidFill>
                  <a:srgbClr val="007356"/>
                </a:solidFill>
              </a:defRPr>
            </a:lvl1pPr>
          </a:lstStyle>
          <a:p>
            <a:r>
              <a:rPr lang="en-US"/>
              <a:t>Click to edit Master title style</a:t>
            </a:r>
          </a:p>
        </p:txBody>
      </p:sp>
      <p:sp>
        <p:nvSpPr>
          <p:cNvPr id="3" name="Content Placeholder 2"/>
          <p:cNvSpPr>
            <a:spLocks noGrp="1"/>
          </p:cNvSpPr>
          <p:nvPr>
            <p:ph idx="1"/>
          </p:nvPr>
        </p:nvSpPr>
        <p:spPr>
          <a:xfrm>
            <a:off x="3886200" y="460885"/>
            <a:ext cx="4629150" cy="5040506"/>
          </a:xfrm>
        </p:spPr>
        <p:txBody>
          <a:bodyPr/>
          <a:lstStyle>
            <a:lvl1pPr>
              <a:defRPr sz="2400">
                <a:solidFill>
                  <a:srgbClr val="0069A4"/>
                </a:solidFill>
              </a:defRPr>
            </a:lvl1pPr>
            <a:lvl2pPr>
              <a:defRPr sz="2100">
                <a:solidFill>
                  <a:srgbClr val="007356"/>
                </a:solidFill>
              </a:defRPr>
            </a:lvl2pPr>
            <a:lvl3pPr>
              <a:defRPr sz="1800">
                <a:solidFill>
                  <a:srgbClr val="0069A4"/>
                </a:solidFill>
              </a:defRPr>
            </a:lvl3pPr>
            <a:lvl4pPr>
              <a:defRPr sz="1500">
                <a:solidFill>
                  <a:srgbClr val="007356"/>
                </a:solidFill>
              </a:defRPr>
            </a:lvl4pPr>
            <a:lvl5pPr>
              <a:defRPr sz="1500">
                <a:solidFill>
                  <a:srgbClr val="0069A4"/>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4088567"/>
          </a:xfrm>
        </p:spPr>
        <p:txBody>
          <a:bodyPr>
            <a:normAutofit/>
          </a:bodyPr>
          <a:lstStyle>
            <a:lvl1pPr marL="0" indent="0">
              <a:buNone/>
              <a:defRPr sz="2100">
                <a:solidFill>
                  <a:srgbClr val="00735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3" name="Date Placeholder 3"/>
          <p:cNvSpPr>
            <a:spLocks noGrp="1"/>
          </p:cNvSpPr>
          <p:nvPr>
            <p:ph type="dt" sz="half" idx="10"/>
          </p:nvPr>
        </p:nvSpPr>
        <p:spPr>
          <a:xfrm>
            <a:off x="628650" y="6356351"/>
            <a:ext cx="2950369" cy="365125"/>
          </a:xfrm>
          <a:prstGeom prst="rect">
            <a:avLst/>
          </a:prstGeom>
        </p:spPr>
        <p:txBody>
          <a:bodyPr anchor="ctr"/>
          <a:lstStyle>
            <a:lvl1pPr algn="ctr">
              <a:defRPr sz="1050">
                <a:solidFill>
                  <a:srgbClr val="007356"/>
                </a:solidFill>
              </a:defRPr>
            </a:lvl1pPr>
          </a:lstStyle>
          <a:p>
            <a:pPr defTabSz="685800"/>
            <a:fld id="{1DB66475-D622-4B43-BF40-78D7FF4C5E16}" type="datetimeFigureOut">
              <a:rPr lang="en-US" smtClean="0"/>
              <a:pPr defTabSz="685800"/>
              <a:t>9/13/2019</a:t>
            </a:fld>
            <a:endParaRPr lang="en-US"/>
          </a:p>
        </p:txBody>
      </p:sp>
      <p:sp>
        <p:nvSpPr>
          <p:cNvPr id="14" name="Footer Placeholder 4"/>
          <p:cNvSpPr>
            <a:spLocks noGrp="1"/>
          </p:cNvSpPr>
          <p:nvPr>
            <p:ph type="ftr" sz="quarter" idx="11"/>
          </p:nvPr>
        </p:nvSpPr>
        <p:spPr>
          <a:xfrm>
            <a:off x="3886201" y="6386852"/>
            <a:ext cx="3623873" cy="365125"/>
          </a:xfrm>
          <a:prstGeom prst="rect">
            <a:avLst/>
          </a:prstGeom>
        </p:spPr>
        <p:txBody>
          <a:bodyPr anchor="ctr"/>
          <a:lstStyle>
            <a:lvl1pPr>
              <a:defRPr sz="1050">
                <a:solidFill>
                  <a:srgbClr val="007356"/>
                </a:solidFill>
              </a:defRPr>
            </a:lvl1pPr>
          </a:lstStyle>
          <a:p>
            <a:pPr defTabSz="685800"/>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5644131"/>
            <a:ext cx="894157" cy="1077345"/>
          </a:xfrm>
          <a:prstGeom prst="rect">
            <a:avLst/>
          </a:prstGeom>
        </p:spPr>
      </p:pic>
    </p:spTree>
    <p:extLst>
      <p:ext uri="{BB962C8B-B14F-4D97-AF65-F5344CB8AC3E}">
        <p14:creationId xmlns:p14="http://schemas.microsoft.com/office/powerpoint/2010/main" val="4840096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1_CFHC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7" cy="1600200"/>
          </a:xfrm>
        </p:spPr>
        <p:txBody>
          <a:bodyPr anchor="ctr"/>
          <a:lstStyle>
            <a:lvl1pPr>
              <a:defRPr sz="2400">
                <a:solidFill>
                  <a:srgbClr val="0069A4"/>
                </a:solidFill>
              </a:defRPr>
            </a:lvl1pPr>
          </a:lstStyle>
          <a:p>
            <a:r>
              <a:rPr lang="en-US"/>
              <a:t>Click to edit Master title style</a:t>
            </a:r>
          </a:p>
        </p:txBody>
      </p:sp>
      <p:sp>
        <p:nvSpPr>
          <p:cNvPr id="3" name="Content Placeholder 2"/>
          <p:cNvSpPr>
            <a:spLocks noGrp="1"/>
          </p:cNvSpPr>
          <p:nvPr>
            <p:ph idx="1"/>
          </p:nvPr>
        </p:nvSpPr>
        <p:spPr>
          <a:xfrm>
            <a:off x="3886200" y="460885"/>
            <a:ext cx="4629150" cy="5040506"/>
          </a:xfrm>
        </p:spPr>
        <p:txBody>
          <a:bodyPr/>
          <a:lstStyle>
            <a:lvl1pPr>
              <a:defRPr sz="2400">
                <a:solidFill>
                  <a:srgbClr val="007356"/>
                </a:solidFill>
              </a:defRPr>
            </a:lvl1pPr>
            <a:lvl2pPr>
              <a:defRPr sz="2100">
                <a:solidFill>
                  <a:srgbClr val="0069A4"/>
                </a:solidFill>
              </a:defRPr>
            </a:lvl2pPr>
            <a:lvl3pPr>
              <a:defRPr sz="1800">
                <a:solidFill>
                  <a:srgbClr val="007356"/>
                </a:solidFill>
              </a:defRPr>
            </a:lvl3pPr>
            <a:lvl4pPr>
              <a:defRPr sz="1500">
                <a:solidFill>
                  <a:srgbClr val="0069A4"/>
                </a:solidFill>
              </a:defRPr>
            </a:lvl4pPr>
            <a:lvl5pPr>
              <a:defRPr sz="1500">
                <a:solidFill>
                  <a:srgbClr val="007356"/>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4088567"/>
          </a:xfrm>
        </p:spPr>
        <p:txBody>
          <a:bodyPr>
            <a:normAutofit/>
          </a:bodyPr>
          <a:lstStyle>
            <a:lvl1pPr marL="0" indent="0">
              <a:buNone/>
              <a:defRPr sz="2100">
                <a:solidFill>
                  <a:srgbClr val="0069A4"/>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3" name="Date Placeholder 3"/>
          <p:cNvSpPr>
            <a:spLocks noGrp="1"/>
          </p:cNvSpPr>
          <p:nvPr>
            <p:ph type="dt" sz="half" idx="10"/>
          </p:nvPr>
        </p:nvSpPr>
        <p:spPr>
          <a:xfrm>
            <a:off x="628650" y="6356351"/>
            <a:ext cx="2950369" cy="365125"/>
          </a:xfrm>
          <a:prstGeom prst="rect">
            <a:avLst/>
          </a:prstGeom>
        </p:spPr>
        <p:txBody>
          <a:bodyPr anchor="ctr"/>
          <a:lstStyle>
            <a:lvl1pPr algn="ctr">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14" name="Footer Placeholder 4"/>
          <p:cNvSpPr>
            <a:spLocks noGrp="1"/>
          </p:cNvSpPr>
          <p:nvPr>
            <p:ph type="ftr" sz="quarter" idx="11"/>
          </p:nvPr>
        </p:nvSpPr>
        <p:spPr>
          <a:xfrm>
            <a:off x="3886201" y="6386852"/>
            <a:ext cx="3623873" cy="365125"/>
          </a:xfrm>
          <a:prstGeom prst="rect">
            <a:avLst/>
          </a:prstGeom>
        </p:spPr>
        <p:txBody>
          <a:bodyPr anchor="ctr"/>
          <a:lstStyle>
            <a:lvl1pPr>
              <a:defRPr sz="1050">
                <a:solidFill>
                  <a:srgbClr val="0069A4"/>
                </a:solidFill>
              </a:defRPr>
            </a:lvl1pPr>
          </a:lstStyle>
          <a:p>
            <a:pPr defTabSz="685800"/>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5644131"/>
            <a:ext cx="894157" cy="1077345"/>
          </a:xfrm>
          <a:prstGeom prst="rect">
            <a:avLst/>
          </a:prstGeom>
        </p:spPr>
      </p:pic>
    </p:spTree>
    <p:extLst>
      <p:ext uri="{BB962C8B-B14F-4D97-AF65-F5344CB8AC3E}">
        <p14:creationId xmlns:p14="http://schemas.microsoft.com/office/powerpoint/2010/main" val="7349235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FH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lstStyle>
            <a:lvl1pPr>
              <a:defRPr sz="2400">
                <a:solidFill>
                  <a:srgbClr val="0069A4"/>
                </a:solidFill>
              </a:defRPr>
            </a:lvl1pPr>
          </a:lstStyle>
          <a:p>
            <a:r>
              <a:rPr lang="en-US"/>
              <a:t>Click to edit Master title style</a:t>
            </a:r>
          </a:p>
        </p:txBody>
      </p:sp>
      <p:sp>
        <p:nvSpPr>
          <p:cNvPr id="3" name="Picture Placeholder 2"/>
          <p:cNvSpPr>
            <a:spLocks noGrp="1"/>
          </p:cNvSpPr>
          <p:nvPr>
            <p:ph type="pic" idx="1"/>
          </p:nvPr>
        </p:nvSpPr>
        <p:spPr>
          <a:xfrm>
            <a:off x="3886200" y="457201"/>
            <a:ext cx="4629150" cy="5044191"/>
          </a:xfrm>
        </p:spPr>
        <p:txBody>
          <a:bodyPr/>
          <a:lstStyle>
            <a:lvl1pPr marL="0" indent="0">
              <a:buNone/>
              <a:defRPr sz="2400">
                <a:solidFill>
                  <a:srgbClr val="0069A4"/>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4088566"/>
          </a:xfrm>
        </p:spPr>
        <p:txBody>
          <a:bodyPr>
            <a:normAutofit/>
          </a:bodyPr>
          <a:lstStyle>
            <a:lvl1pPr marL="0" indent="0">
              <a:buNone/>
              <a:defRPr sz="2100">
                <a:solidFill>
                  <a:srgbClr val="0069A4"/>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5644131"/>
            <a:ext cx="894157" cy="1077345"/>
          </a:xfrm>
          <a:prstGeom prst="rect">
            <a:avLst/>
          </a:prstGeom>
        </p:spPr>
      </p:pic>
      <p:sp>
        <p:nvSpPr>
          <p:cNvPr id="8" name="Date Placeholder 3"/>
          <p:cNvSpPr>
            <a:spLocks noGrp="1"/>
          </p:cNvSpPr>
          <p:nvPr>
            <p:ph type="dt" sz="half" idx="10"/>
          </p:nvPr>
        </p:nvSpPr>
        <p:spPr>
          <a:xfrm>
            <a:off x="628650" y="6356351"/>
            <a:ext cx="2950369" cy="365125"/>
          </a:xfrm>
          <a:prstGeom prst="rect">
            <a:avLst/>
          </a:prstGeom>
        </p:spPr>
        <p:txBody>
          <a:bodyPr anchor="ctr"/>
          <a:lstStyle>
            <a:lvl1pPr algn="ctr">
              <a:defRPr sz="1050">
                <a:solidFill>
                  <a:srgbClr val="0069A4"/>
                </a:solidFill>
              </a:defRPr>
            </a:lvl1pPr>
          </a:lstStyle>
          <a:p>
            <a:pPr defTabSz="685800"/>
            <a:fld id="{FA7FF2AD-29E1-4EA5-AB51-CF40A82AB6D8}" type="datetimeFigureOut">
              <a:rPr lang="en-US" smtClean="0"/>
              <a:pPr defTabSz="685800"/>
              <a:t>9/13/2019</a:t>
            </a:fld>
            <a:endParaRPr lang="en-US"/>
          </a:p>
        </p:txBody>
      </p:sp>
      <p:sp>
        <p:nvSpPr>
          <p:cNvPr id="9" name="Footer Placeholder 4"/>
          <p:cNvSpPr>
            <a:spLocks noGrp="1"/>
          </p:cNvSpPr>
          <p:nvPr>
            <p:ph type="ftr" sz="quarter" idx="11"/>
          </p:nvPr>
        </p:nvSpPr>
        <p:spPr>
          <a:xfrm>
            <a:off x="3886201" y="6386852"/>
            <a:ext cx="3623873" cy="365125"/>
          </a:xfrm>
          <a:prstGeom prst="rect">
            <a:avLst/>
          </a:prstGeom>
        </p:spPr>
        <p:txBody>
          <a:bodyPr anchor="ctr"/>
          <a:lstStyle>
            <a:lvl1pPr>
              <a:defRPr sz="1050">
                <a:solidFill>
                  <a:srgbClr val="0069A4"/>
                </a:solidFill>
              </a:defRPr>
            </a:lvl1pPr>
          </a:lstStyle>
          <a:p>
            <a:pPr defTabSz="685800"/>
            <a:endParaRPr lang="en-US"/>
          </a:p>
        </p:txBody>
      </p:sp>
    </p:spTree>
    <p:extLst>
      <p:ext uri="{BB962C8B-B14F-4D97-AF65-F5344CB8AC3E}">
        <p14:creationId xmlns:p14="http://schemas.microsoft.com/office/powerpoint/2010/main" val="43273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7861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FHC Blue Title and Content">
    <p:bg>
      <p:bgPr>
        <a:solidFill>
          <a:srgbClr val="0069A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chemeClr val="bg1"/>
                </a:solidFill>
              </a:defRPr>
            </a:lvl1pPr>
          </a:lstStyle>
          <a:p>
            <a:pPr defTabSz="685800"/>
            <a:fld id="{1DB66475-D622-4B43-BF40-78D7FF4C5E16}" type="datetimeFigureOut">
              <a:rPr lang="en-US" smtClean="0">
                <a:solidFill>
                  <a:prstClr val="white"/>
                </a:solidFill>
              </a:rPr>
              <a:pPr defTabSz="685800"/>
              <a:t>9/13/2019</a:t>
            </a:fld>
            <a:endParaRPr lang="en-US">
              <a:solidFill>
                <a:prstClr val="white"/>
              </a:solidFill>
            </a:endParaRPr>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chemeClr val="bg1"/>
                </a:solidFill>
              </a:defRPr>
            </a:lvl1pPr>
          </a:lstStyle>
          <a:p>
            <a:pPr defTabSz="685800"/>
            <a:endParaRPr lang="en-US">
              <a:solidFill>
                <a:prstClr val="white"/>
              </a:solidFill>
            </a:endParaRPr>
          </a:p>
        </p:txBody>
      </p:sp>
      <p:sp>
        <p:nvSpPr>
          <p:cNvPr id="14"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chemeClr val="bg1"/>
                </a:solidFill>
              </a:defRPr>
            </a:lvl1pPr>
          </a:lstStyle>
          <a:p>
            <a:pPr defTabSz="685800"/>
            <a:fld id="{18B2C76B-290C-4764-BBBB-BF9D97F78BE4}" type="slidenum">
              <a:rPr lang="en-US" smtClean="0">
                <a:solidFill>
                  <a:prstClr val="white"/>
                </a:solidFill>
              </a:rPr>
              <a:pPr defTabSz="685800"/>
              <a:t>‹#›</a:t>
            </a:fld>
            <a:endParaRPr lang="en-US">
              <a:solidFill>
                <a:prstClr val="white"/>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62671" b="3566"/>
          <a:stretch/>
        </p:blipFill>
        <p:spPr>
          <a:xfrm>
            <a:off x="7624546" y="470466"/>
            <a:ext cx="869034" cy="1040520"/>
          </a:xfrm>
          <a:prstGeom prst="rect">
            <a:avLst/>
          </a:prstGeom>
        </p:spPr>
      </p:pic>
      <p:sp>
        <p:nvSpPr>
          <p:cNvPr id="11" name="Title 1"/>
          <p:cNvSpPr>
            <a:spLocks noGrp="1"/>
          </p:cNvSpPr>
          <p:nvPr>
            <p:ph type="title"/>
          </p:nvPr>
        </p:nvSpPr>
        <p:spPr>
          <a:xfrm>
            <a:off x="628650" y="365126"/>
            <a:ext cx="6828065"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018825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CFHC Blue Title and Content">
    <p:bg>
      <p:bgPr>
        <a:solidFill>
          <a:srgbClr val="F3B21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chemeClr val="bg1"/>
                </a:solidFill>
              </a:defRPr>
            </a:lvl1pPr>
          </a:lstStyle>
          <a:p>
            <a:pPr defTabSz="685800"/>
            <a:fld id="{1DB66475-D622-4B43-BF40-78D7FF4C5E16}" type="datetimeFigureOut">
              <a:rPr lang="en-US" smtClean="0">
                <a:solidFill>
                  <a:prstClr val="white"/>
                </a:solidFill>
              </a:rPr>
              <a:pPr defTabSz="685800"/>
              <a:t>9/13/2019</a:t>
            </a:fld>
            <a:endParaRPr lang="en-US">
              <a:solidFill>
                <a:prstClr val="white"/>
              </a:solidFill>
            </a:endParaRPr>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chemeClr val="bg1"/>
                </a:solidFill>
              </a:defRPr>
            </a:lvl1pPr>
          </a:lstStyle>
          <a:p>
            <a:pPr defTabSz="685800"/>
            <a:endParaRPr lang="en-US">
              <a:solidFill>
                <a:prstClr val="white"/>
              </a:solidFill>
            </a:endParaRPr>
          </a:p>
        </p:txBody>
      </p:sp>
      <p:sp>
        <p:nvSpPr>
          <p:cNvPr id="14"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chemeClr val="bg1"/>
                </a:solidFill>
              </a:defRPr>
            </a:lvl1pPr>
          </a:lstStyle>
          <a:p>
            <a:pPr defTabSz="685800"/>
            <a:fld id="{18B2C76B-290C-4764-BBBB-BF9D97F78BE4}" type="slidenum">
              <a:rPr lang="en-US" smtClean="0">
                <a:solidFill>
                  <a:prstClr val="white"/>
                </a:solidFill>
              </a:rPr>
              <a:pPr defTabSz="685800"/>
              <a:t>‹#›</a:t>
            </a:fld>
            <a:endParaRPr lang="en-US">
              <a:solidFill>
                <a:prstClr val="white"/>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62671" b="3566"/>
          <a:stretch/>
        </p:blipFill>
        <p:spPr>
          <a:xfrm>
            <a:off x="7624546" y="470466"/>
            <a:ext cx="869034" cy="1040520"/>
          </a:xfrm>
          <a:prstGeom prst="rect">
            <a:avLst/>
          </a:prstGeom>
        </p:spPr>
      </p:pic>
      <p:sp>
        <p:nvSpPr>
          <p:cNvPr id="11" name="Title 1"/>
          <p:cNvSpPr>
            <a:spLocks noGrp="1"/>
          </p:cNvSpPr>
          <p:nvPr>
            <p:ph type="title"/>
          </p:nvPr>
        </p:nvSpPr>
        <p:spPr>
          <a:xfrm>
            <a:off x="628650" y="365126"/>
            <a:ext cx="6828065"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289226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FHC Green Title and Content">
    <p:bg>
      <p:bgPr>
        <a:solidFill>
          <a:srgbClr val="00735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chemeClr val="bg1"/>
                </a:solidFill>
              </a:defRPr>
            </a:lvl1pPr>
          </a:lstStyle>
          <a:p>
            <a:pPr defTabSz="685800"/>
            <a:fld id="{1DB66475-D622-4B43-BF40-78D7FF4C5E16}" type="datetimeFigureOut">
              <a:rPr lang="en-US" smtClean="0">
                <a:solidFill>
                  <a:prstClr val="white"/>
                </a:solidFill>
              </a:rPr>
              <a:pPr defTabSz="685800"/>
              <a:t>9/13/2019</a:t>
            </a:fld>
            <a:endParaRPr lang="en-US">
              <a:solidFill>
                <a:prstClr val="white"/>
              </a:solidFill>
            </a:endParaRPr>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chemeClr val="bg1"/>
                </a:solidFill>
              </a:defRPr>
            </a:lvl1pPr>
          </a:lstStyle>
          <a:p>
            <a:pPr defTabSz="685800"/>
            <a:endParaRPr lang="en-US">
              <a:solidFill>
                <a:prstClr val="white"/>
              </a:solidFill>
            </a:endParaRPr>
          </a:p>
        </p:txBody>
      </p:sp>
      <p:sp>
        <p:nvSpPr>
          <p:cNvPr id="14"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chemeClr val="bg1"/>
                </a:solidFill>
              </a:defRPr>
            </a:lvl1pPr>
          </a:lstStyle>
          <a:p>
            <a:pPr defTabSz="685800"/>
            <a:fld id="{18B2C76B-290C-4764-BBBB-BF9D97F78BE4}" type="slidenum">
              <a:rPr lang="en-US" smtClean="0">
                <a:solidFill>
                  <a:prstClr val="white"/>
                </a:solidFill>
              </a:rPr>
              <a:pPr defTabSz="685800"/>
              <a:t>‹#›</a:t>
            </a:fld>
            <a:endParaRPr lang="en-US">
              <a:solidFill>
                <a:prstClr val="white"/>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62671" b="3566"/>
          <a:stretch/>
        </p:blipFill>
        <p:spPr>
          <a:xfrm>
            <a:off x="7624546" y="470466"/>
            <a:ext cx="869034" cy="1040520"/>
          </a:xfrm>
          <a:prstGeom prst="rect">
            <a:avLst/>
          </a:prstGeom>
        </p:spPr>
      </p:pic>
      <p:sp>
        <p:nvSpPr>
          <p:cNvPr id="11" name="Title 1"/>
          <p:cNvSpPr>
            <a:spLocks noGrp="1"/>
          </p:cNvSpPr>
          <p:nvPr>
            <p:ph type="title"/>
          </p:nvPr>
        </p:nvSpPr>
        <p:spPr>
          <a:xfrm>
            <a:off x="628650" y="365126"/>
            <a:ext cx="6828065"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4018371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 MF 1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6205674" cy="1325563"/>
          </a:xfrm>
        </p:spPr>
        <p:txBody>
          <a:bodyPr/>
          <a:lstStyle>
            <a:lvl1pPr>
              <a:defRPr b="0">
                <a:solidFill>
                  <a:srgbClr val="194E7C"/>
                </a:solidFill>
                <a:latin typeface="Yanone Kaffeesatz" panose="00000500000000000000" pitchFamily="50" charset="0"/>
              </a:defRPr>
            </a:lvl1pPr>
          </a:lstStyle>
          <a:p>
            <a:r>
              <a:rPr lang="en-US"/>
              <a:t>Click to edit Master title style</a:t>
            </a:r>
          </a:p>
        </p:txBody>
      </p:sp>
      <p:sp>
        <p:nvSpPr>
          <p:cNvPr id="4" name="Content Placeholder 3"/>
          <p:cNvSpPr>
            <a:spLocks noGrp="1"/>
          </p:cNvSpPr>
          <p:nvPr>
            <p:ph sz="half" idx="2"/>
          </p:nvPr>
        </p:nvSpPr>
        <p:spPr>
          <a:xfrm>
            <a:off x="629841" y="2052321"/>
            <a:ext cx="6205674" cy="4137343"/>
          </a:xfrm>
        </p:spPr>
        <p:txBody>
          <a:bodyPr/>
          <a:lstStyle>
            <a:lvl1pPr>
              <a:defRPr>
                <a:solidFill>
                  <a:srgbClr val="194E7C"/>
                </a:solidFill>
                <a:latin typeface="Yanone Kaffeesatz Extra Light" panose="00000300000000000000" pitchFamily="50" charset="0"/>
              </a:defRPr>
            </a:lvl1pPr>
            <a:lvl2pPr>
              <a:defRPr>
                <a:solidFill>
                  <a:srgbClr val="194E7C"/>
                </a:solidFill>
                <a:latin typeface="Yanone Kaffeesatz Extra Light" panose="00000300000000000000" pitchFamily="50" charset="0"/>
              </a:defRPr>
            </a:lvl2pPr>
            <a:lvl3pPr>
              <a:defRPr>
                <a:solidFill>
                  <a:srgbClr val="194E7C"/>
                </a:solidFill>
                <a:latin typeface="Yanone Kaffeesatz Extra Light" panose="00000300000000000000" pitchFamily="50" charset="0"/>
              </a:defRPr>
            </a:lvl3pPr>
            <a:lvl4pPr>
              <a:defRPr>
                <a:solidFill>
                  <a:srgbClr val="194E7C"/>
                </a:solidFill>
                <a:latin typeface="Yanone Kaffeesatz Extra Light" panose="00000300000000000000" pitchFamily="50" charset="0"/>
              </a:defRPr>
            </a:lvl4pPr>
            <a:lvl5pPr>
              <a:defRPr>
                <a:solidFill>
                  <a:srgbClr val="194E7C"/>
                </a:solidFill>
                <a:latin typeface="Yanone Kaffeesatz Extra Light" panose="000003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5069" r="32239"/>
          <a:stretch/>
        </p:blipFill>
        <p:spPr>
          <a:xfrm flipH="1">
            <a:off x="7054974" y="0"/>
            <a:ext cx="2096521" cy="6865496"/>
          </a:xfrm>
          <a:prstGeom prst="rect">
            <a:avLst/>
          </a:prstGeom>
        </p:spPr>
      </p:pic>
      <p:sp>
        <p:nvSpPr>
          <p:cNvPr id="14" name="Footer Placeholder 4"/>
          <p:cNvSpPr>
            <a:spLocks noGrp="1"/>
          </p:cNvSpPr>
          <p:nvPr>
            <p:ph type="ftr" sz="quarter" idx="11"/>
          </p:nvPr>
        </p:nvSpPr>
        <p:spPr>
          <a:xfrm>
            <a:off x="3749415" y="6356351"/>
            <a:ext cx="3086100" cy="365125"/>
          </a:xfrm>
        </p:spPr>
        <p:txBody>
          <a:bodyPr/>
          <a:lstStyle>
            <a:lvl1pPr>
              <a:defRPr>
                <a:solidFill>
                  <a:srgbClr val="194E7C"/>
                </a:solidFill>
              </a:defRPr>
            </a:lvl1pPr>
          </a:lstStyle>
          <a:p>
            <a:pPr defTabSz="685800"/>
            <a:endParaRPr lang="en-US"/>
          </a:p>
        </p:txBody>
      </p:sp>
      <p:sp>
        <p:nvSpPr>
          <p:cNvPr id="15" name="Slide Number Placeholder 5"/>
          <p:cNvSpPr>
            <a:spLocks noGrp="1"/>
          </p:cNvSpPr>
          <p:nvPr>
            <p:ph type="sldNum" sz="quarter" idx="12"/>
          </p:nvPr>
        </p:nvSpPr>
        <p:spPr>
          <a:xfrm>
            <a:off x="628650" y="6356351"/>
            <a:ext cx="2867833" cy="365125"/>
          </a:xfrm>
        </p:spPr>
        <p:txBody>
          <a:bodyPr/>
          <a:lstStyle>
            <a:lvl1pPr>
              <a:defRPr>
                <a:solidFill>
                  <a:srgbClr val="194E7C"/>
                </a:solidFill>
              </a:defRPr>
            </a:lvl1pPr>
          </a:lstStyle>
          <a:p>
            <a:pPr defTabSz="685800"/>
            <a:fld id="{2E723CE9-1FEC-44AC-8641-C476405E4ADD}" type="slidenum">
              <a:rPr lang="en-US" smtClean="0"/>
              <a:pPr defTabSz="685800"/>
              <a:t>‹#›</a:t>
            </a:fld>
            <a:endParaRPr lang="en-US"/>
          </a:p>
        </p:txBody>
      </p:sp>
    </p:spTree>
    <p:extLst>
      <p:ext uri="{BB962C8B-B14F-4D97-AF65-F5344CB8AC3E}">
        <p14:creationId xmlns:p14="http://schemas.microsoft.com/office/powerpoint/2010/main" val="14745489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C1507C25-53BD-49C7-B2C3-6729955474B9}" type="datetimeFigureOut">
              <a:rPr lang="en-US" smtClean="0">
                <a:solidFill>
                  <a:prstClr val="black">
                    <a:tint val="75000"/>
                  </a:prstClr>
                </a:solidFill>
              </a:rPr>
              <a:pPr defTabSz="685800"/>
              <a:t>9/13/2019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FA114B0-370D-4887-893A-D90AD125539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58257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C1507C25-53BD-49C7-B2C3-6729955474B9}" type="datetimeFigureOut">
              <a:rPr lang="en-US" smtClean="0">
                <a:solidFill>
                  <a:prstClr val="black">
                    <a:tint val="75000"/>
                  </a:prstClr>
                </a:solidFill>
              </a:rPr>
              <a:pPr defTabSz="685800"/>
              <a:t>9/13/2019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FA114B0-370D-4887-893A-D90AD125539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963723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fld id="{C1507C25-53BD-49C7-B2C3-6729955474B9}" type="datetimeFigureOut">
              <a:rPr lang="en-US" smtClean="0">
                <a:solidFill>
                  <a:prstClr val="black">
                    <a:tint val="75000"/>
                  </a:prstClr>
                </a:solidFill>
              </a:rPr>
              <a:pPr defTabSz="685800"/>
              <a:t>9/13/2019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FA114B0-370D-4887-893A-D90AD125539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393672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C1507C25-53BD-49C7-B2C3-6729955474B9}" type="datetimeFigureOut">
              <a:rPr lang="en-US" smtClean="0">
                <a:solidFill>
                  <a:prstClr val="black">
                    <a:tint val="75000"/>
                  </a:prstClr>
                </a:solidFill>
              </a:rPr>
              <a:pPr defTabSz="685800"/>
              <a:t>9/13/2019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8FA114B0-370D-4887-893A-D90AD125539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725846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C1507C25-53BD-49C7-B2C3-6729955474B9}" type="datetimeFigureOut">
              <a:rPr lang="en-US" smtClean="0">
                <a:solidFill>
                  <a:prstClr val="black">
                    <a:tint val="75000"/>
                  </a:prstClr>
                </a:solidFill>
              </a:rPr>
              <a:pPr defTabSz="685800"/>
              <a:t>9/13/2019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8FA114B0-370D-4887-893A-D90AD125539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2653443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C1507C25-53BD-49C7-B2C3-6729955474B9}" type="datetimeFigureOut">
              <a:rPr lang="en-US" smtClean="0">
                <a:solidFill>
                  <a:prstClr val="black">
                    <a:tint val="75000"/>
                  </a:prstClr>
                </a:solidFill>
              </a:rPr>
              <a:pPr defTabSz="685800"/>
              <a:t>9/13/2019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8FA114B0-370D-4887-893A-D90AD125539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31203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49716" y="1445079"/>
            <a:ext cx="8351384" cy="4996542"/>
          </a:xfrm>
        </p:spPr>
        <p:txBody>
          <a:bodyPr/>
          <a:lstStyle/>
          <a:p>
            <a:r>
              <a:rPr lang="en-US"/>
              <a:t>Click icon to add picture</a:t>
            </a:r>
          </a:p>
        </p:txBody>
      </p:sp>
      <p:sp>
        <p:nvSpPr>
          <p:cNvPr id="6" name="Title 5"/>
          <p:cNvSpPr>
            <a:spLocks noGrp="1"/>
          </p:cNvSpPr>
          <p:nvPr>
            <p:ph type="title"/>
          </p:nvPr>
        </p:nvSpPr>
        <p:spPr>
          <a:xfrm>
            <a:off x="1123884" y="282918"/>
            <a:ext cx="7003047" cy="876412"/>
          </a:xfrm>
        </p:spPr>
        <p:txBody>
          <a:bodyPr>
            <a:normAutofit/>
          </a:bodyPr>
          <a:lstStyle>
            <a:lvl1pPr algn="ctr">
              <a:defRPr sz="4000">
                <a:solidFill>
                  <a:schemeClr val="accent2"/>
                </a:solidFill>
              </a:defRPr>
            </a:lvl1pPr>
          </a:lstStyle>
          <a:p>
            <a:r>
              <a:rPr lang="en-US"/>
              <a:t>Click to edit Master title style</a:t>
            </a:r>
          </a:p>
        </p:txBody>
      </p:sp>
    </p:spTree>
    <p:extLst>
      <p:ext uri="{BB962C8B-B14F-4D97-AF65-F5344CB8AC3E}">
        <p14:creationId xmlns:p14="http://schemas.microsoft.com/office/powerpoint/2010/main" val="892445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C1507C25-53BD-49C7-B2C3-6729955474B9}" type="datetimeFigureOut">
              <a:rPr lang="en-US" smtClean="0">
                <a:solidFill>
                  <a:prstClr val="black">
                    <a:tint val="75000"/>
                  </a:prstClr>
                </a:solidFill>
              </a:rPr>
              <a:pPr defTabSz="685800"/>
              <a:t>9/13/2019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8FA114B0-370D-4887-893A-D90AD125539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471534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C1507C25-53BD-49C7-B2C3-6729955474B9}" type="datetimeFigureOut">
              <a:rPr lang="en-US" smtClean="0">
                <a:solidFill>
                  <a:prstClr val="black">
                    <a:tint val="75000"/>
                  </a:prstClr>
                </a:solidFill>
              </a:rPr>
              <a:pPr defTabSz="685800"/>
              <a:t>9/13/2019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8FA114B0-370D-4887-893A-D90AD125539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867778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C1507C25-53BD-49C7-B2C3-6729955474B9}" type="datetimeFigureOut">
              <a:rPr lang="en-US" smtClean="0">
                <a:solidFill>
                  <a:prstClr val="black">
                    <a:tint val="75000"/>
                  </a:prstClr>
                </a:solidFill>
              </a:rPr>
              <a:pPr defTabSz="685800"/>
              <a:t>9/13/2019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8FA114B0-370D-4887-893A-D90AD125539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455361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C1507C25-53BD-49C7-B2C3-6729955474B9}" type="datetimeFigureOut">
              <a:rPr lang="en-US" smtClean="0">
                <a:solidFill>
                  <a:prstClr val="black">
                    <a:tint val="75000"/>
                  </a:prstClr>
                </a:solidFill>
              </a:rPr>
              <a:pPr defTabSz="685800"/>
              <a:t>9/13/2019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FA114B0-370D-4887-893A-D90AD125539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3908848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C1507C25-53BD-49C7-B2C3-6729955474B9}" type="datetimeFigureOut">
              <a:rPr lang="en-US" smtClean="0">
                <a:solidFill>
                  <a:prstClr val="black">
                    <a:tint val="75000"/>
                  </a:prstClr>
                </a:solidFill>
              </a:rPr>
              <a:pPr defTabSz="685800"/>
              <a:t>9/13/2019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FA114B0-370D-4887-893A-D90AD125539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81142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6"/>
          <p:cNvSpPr/>
          <p:nvPr/>
        </p:nvSpPr>
        <p:spPr>
          <a:xfrm>
            <a:off x="0" y="761996"/>
            <a:ext cx="6856216" cy="5333996"/>
          </a:xfrm>
          <a:prstGeom prst="rect">
            <a:avLst/>
          </a:prstGeom>
          <a:solidFill>
            <a:srgbClr val="F8971D"/>
          </a:solidFill>
          <a:ln cap="flat">
            <a:noFill/>
            <a:prstDash val="solid"/>
          </a:ln>
        </p:spPr>
        <p:txBody>
          <a:bodyPr vert="horz" wrap="square" lIns="0" tIns="0" rIns="0" bIns="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 name="Rectangle 7"/>
          <p:cNvSpPr/>
          <p:nvPr/>
        </p:nvSpPr>
        <p:spPr>
          <a:xfrm>
            <a:off x="6952695" y="761996"/>
            <a:ext cx="2193993" cy="5333996"/>
          </a:xfrm>
          <a:prstGeom prst="rect">
            <a:avLst/>
          </a:prstGeom>
          <a:solidFill>
            <a:srgbClr val="C3C3C3">
              <a:alpha val="49804"/>
            </a:srgbClr>
          </a:solidFill>
          <a:ln cap="flat">
            <a:noFill/>
            <a:prstDash val="solid"/>
          </a:ln>
        </p:spPr>
        <p:txBody>
          <a:bodyPr vert="horz" wrap="square" lIns="0" tIns="0" rIns="0" bIns="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 name="Title 1"/>
          <p:cNvSpPr txBox="1">
            <a:spLocks noGrp="1"/>
          </p:cNvSpPr>
          <p:nvPr>
            <p:ph type="ctrTitle"/>
          </p:nvPr>
        </p:nvSpPr>
        <p:spPr>
          <a:xfrm>
            <a:off x="802386" y="1298448"/>
            <a:ext cx="5486400" cy="3255264"/>
          </a:xfrm>
        </p:spPr>
        <p:txBody>
          <a:bodyPr anchor="b"/>
          <a:lstStyle>
            <a:lvl1pPr>
              <a:defRPr sz="5400" spc="-100"/>
            </a:lvl1pPr>
          </a:lstStyle>
          <a:p>
            <a:pPr lvl="0"/>
            <a:r>
              <a:rPr lang="en-US"/>
              <a:t>Click to edit Master title style</a:t>
            </a:r>
          </a:p>
        </p:txBody>
      </p:sp>
      <p:sp>
        <p:nvSpPr>
          <p:cNvPr id="5" name="Subtitle 2"/>
          <p:cNvSpPr txBox="1">
            <a:spLocks noGrp="1"/>
          </p:cNvSpPr>
          <p:nvPr>
            <p:ph type="subTitle" idx="1"/>
          </p:nvPr>
        </p:nvSpPr>
        <p:spPr>
          <a:xfrm>
            <a:off x="825008" y="4670243"/>
            <a:ext cx="5486400" cy="914400"/>
          </a:xfrm>
        </p:spPr>
        <p:txBody>
          <a:bodyPr anchor="t"/>
          <a:lstStyle>
            <a:lvl1pPr marL="0" indent="0">
              <a:buNone/>
              <a:defRPr sz="2000">
                <a:solidFill>
                  <a:srgbClr val="FEEAD2"/>
                </a:solidFill>
              </a:defRPr>
            </a:lvl1pPr>
          </a:lstStyle>
          <a:p>
            <a:pPr lvl="0"/>
            <a:r>
              <a:rPr lang="en-US"/>
              <a:t>Click to edit Master subtitle style</a:t>
            </a:r>
          </a:p>
        </p:txBody>
      </p:sp>
      <p:sp>
        <p:nvSpPr>
          <p:cNvPr id="6" name="Footer Placeholder 4"/>
          <p:cNvSpPr txBox="1">
            <a:spLocks noGrp="1"/>
          </p:cNvSpPr>
          <p:nvPr>
            <p:ph type="ftr" sz="quarter" idx="9"/>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p:txBody>
      </p:sp>
      <p:pic>
        <p:nvPicPr>
          <p:cNvPr id="7" name="Picture 8"/>
          <p:cNvPicPr>
            <a:picLocks noChangeAspect="1"/>
          </p:cNvPicPr>
          <p:nvPr/>
        </p:nvPicPr>
        <p:blipFill>
          <a:blip r:embed="rId2"/>
          <a:stretch>
            <a:fillRect/>
          </a:stretch>
        </p:blipFill>
        <p:spPr>
          <a:xfrm>
            <a:off x="7306019" y="6172227"/>
            <a:ext cx="1487344" cy="753886"/>
          </a:xfrm>
          <a:prstGeom prst="rect">
            <a:avLst/>
          </a:prstGeom>
          <a:noFill/>
          <a:ln cap="flat">
            <a:noFill/>
          </a:ln>
        </p:spPr>
      </p:pic>
    </p:spTree>
    <p:extLst>
      <p:ext uri="{BB962C8B-B14F-4D97-AF65-F5344CB8AC3E}">
        <p14:creationId xmlns:p14="http://schemas.microsoft.com/office/powerpoint/2010/main" val="1955853845"/>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5"/>
          <p:cNvSpPr txBox="1">
            <a:spLocks noGrp="1"/>
          </p:cNvSpPr>
          <p:nvPr>
            <p:ph type="ftr" sz="quarter" idx="9"/>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p:txBody>
      </p:sp>
      <p:pic>
        <p:nvPicPr>
          <p:cNvPr id="3" name="Picture 3"/>
          <p:cNvPicPr>
            <a:picLocks noChangeAspect="1"/>
          </p:cNvPicPr>
          <p:nvPr/>
        </p:nvPicPr>
        <p:blipFill>
          <a:blip r:embed="rId2"/>
          <a:stretch>
            <a:fillRect/>
          </a:stretch>
        </p:blipFill>
        <p:spPr>
          <a:xfrm>
            <a:off x="7675327" y="6248451"/>
            <a:ext cx="1186571" cy="601437"/>
          </a:xfrm>
          <a:prstGeom prst="rect">
            <a:avLst/>
          </a:prstGeom>
          <a:noFill/>
          <a:ln cap="flat">
            <a:noFill/>
          </a:ln>
        </p:spPr>
      </p:pic>
    </p:spTree>
    <p:extLst>
      <p:ext uri="{BB962C8B-B14F-4D97-AF65-F5344CB8AC3E}">
        <p14:creationId xmlns:p14="http://schemas.microsoft.com/office/powerpoint/2010/main" val="3109877435"/>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itle_Text_withBullets">
    <p:spTree>
      <p:nvGrpSpPr>
        <p:cNvPr id="1" name=""/>
        <p:cNvGrpSpPr/>
        <p:nvPr/>
      </p:nvGrpSpPr>
      <p:grpSpPr>
        <a:xfrm>
          <a:off x="0" y="0"/>
          <a:ext cx="0" cy="0"/>
          <a:chOff x="0" y="0"/>
          <a:chExt cx="0" cy="0"/>
        </a:xfrm>
      </p:grpSpPr>
      <p:sp>
        <p:nvSpPr>
          <p:cNvPr id="2" name="Footer Placeholder 5"/>
          <p:cNvSpPr txBox="1">
            <a:spLocks noGrp="1"/>
          </p:cNvSpPr>
          <p:nvPr>
            <p:ph type="ftr" sz="quarter" idx="9"/>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p:txBody>
      </p:sp>
      <p:sp>
        <p:nvSpPr>
          <p:cNvPr id="3" name="Title 1"/>
          <p:cNvSpPr txBox="1">
            <a:spLocks noGrp="1"/>
          </p:cNvSpPr>
          <p:nvPr>
            <p:ph type="title"/>
          </p:nvPr>
        </p:nvSpPr>
        <p:spPr>
          <a:xfrm>
            <a:off x="914400" y="336435"/>
            <a:ext cx="7277096" cy="704965"/>
          </a:xfrm>
        </p:spPr>
        <p:txBody>
          <a:bodyPr/>
          <a:lstStyle>
            <a:lvl1pPr>
              <a:defRPr sz="4000">
                <a:solidFill>
                  <a:srgbClr val="A6093D"/>
                </a:solidFill>
              </a:defRPr>
            </a:lvl1pPr>
          </a:lstStyle>
          <a:p>
            <a:pPr lvl="0"/>
            <a:r>
              <a:rPr lang="en-US"/>
              <a:t>Title Text Here</a:t>
            </a:r>
          </a:p>
        </p:txBody>
      </p:sp>
      <p:pic>
        <p:nvPicPr>
          <p:cNvPr id="4" name="Picture 2"/>
          <p:cNvPicPr>
            <a:picLocks noChangeAspect="1"/>
          </p:cNvPicPr>
          <p:nvPr/>
        </p:nvPicPr>
        <p:blipFill>
          <a:blip r:embed="rId2"/>
          <a:stretch>
            <a:fillRect/>
          </a:stretch>
        </p:blipFill>
        <p:spPr>
          <a:xfrm>
            <a:off x="7780565" y="6280995"/>
            <a:ext cx="1138363" cy="577004"/>
          </a:xfrm>
          <a:prstGeom prst="rect">
            <a:avLst/>
          </a:prstGeom>
          <a:noFill/>
          <a:ln cap="flat">
            <a:noFill/>
          </a:ln>
        </p:spPr>
      </p:pic>
      <p:sp>
        <p:nvSpPr>
          <p:cNvPr id="5" name="Text Placeholder 4"/>
          <p:cNvSpPr txBox="1">
            <a:spLocks noGrp="1"/>
          </p:cNvSpPr>
          <p:nvPr>
            <p:ph type="body" idx="4294967295"/>
          </p:nvPr>
        </p:nvSpPr>
        <p:spPr>
          <a:xfrm>
            <a:off x="914400" y="1235070"/>
            <a:ext cx="7277096" cy="480694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5556510"/>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itleandText_NoBullets">
    <p:spTree>
      <p:nvGrpSpPr>
        <p:cNvPr id="1" name=""/>
        <p:cNvGrpSpPr/>
        <p:nvPr/>
      </p:nvGrpSpPr>
      <p:grpSpPr>
        <a:xfrm>
          <a:off x="0" y="0"/>
          <a:ext cx="0" cy="0"/>
          <a:chOff x="0" y="0"/>
          <a:chExt cx="0" cy="0"/>
        </a:xfrm>
      </p:grpSpPr>
      <p:sp>
        <p:nvSpPr>
          <p:cNvPr id="2" name="Footer Placeholder 5"/>
          <p:cNvSpPr txBox="1">
            <a:spLocks noGrp="1"/>
          </p:cNvSpPr>
          <p:nvPr>
            <p:ph type="ftr" sz="quarter" idx="9"/>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p:txBody>
      </p:sp>
      <p:sp>
        <p:nvSpPr>
          <p:cNvPr id="3" name="Title 1"/>
          <p:cNvSpPr txBox="1">
            <a:spLocks noGrp="1"/>
          </p:cNvSpPr>
          <p:nvPr>
            <p:ph type="title"/>
          </p:nvPr>
        </p:nvSpPr>
        <p:spPr>
          <a:xfrm>
            <a:off x="914400" y="336435"/>
            <a:ext cx="7277096" cy="704965"/>
          </a:xfrm>
        </p:spPr>
        <p:txBody>
          <a:bodyPr/>
          <a:lstStyle>
            <a:lvl1pPr>
              <a:defRPr sz="4000">
                <a:solidFill>
                  <a:srgbClr val="A6093D"/>
                </a:solidFill>
              </a:defRPr>
            </a:lvl1pPr>
          </a:lstStyle>
          <a:p>
            <a:pPr lvl="0"/>
            <a:r>
              <a:rPr lang="en-US"/>
              <a:t>Title Text Here</a:t>
            </a:r>
          </a:p>
        </p:txBody>
      </p:sp>
      <p:pic>
        <p:nvPicPr>
          <p:cNvPr id="4" name="Picture 2"/>
          <p:cNvPicPr>
            <a:picLocks noChangeAspect="1"/>
          </p:cNvPicPr>
          <p:nvPr/>
        </p:nvPicPr>
        <p:blipFill>
          <a:blip r:embed="rId2"/>
          <a:stretch>
            <a:fillRect/>
          </a:stretch>
        </p:blipFill>
        <p:spPr>
          <a:xfrm>
            <a:off x="7780565" y="6280995"/>
            <a:ext cx="1138363" cy="577004"/>
          </a:xfrm>
          <a:prstGeom prst="rect">
            <a:avLst/>
          </a:prstGeom>
          <a:noFill/>
          <a:ln cap="flat">
            <a:noFill/>
          </a:ln>
        </p:spPr>
      </p:pic>
      <p:sp>
        <p:nvSpPr>
          <p:cNvPr id="5" name="Text Placeholder 4"/>
          <p:cNvSpPr txBox="1">
            <a:spLocks noGrp="1"/>
          </p:cNvSpPr>
          <p:nvPr>
            <p:ph type="body" idx="4294967295"/>
          </p:nvPr>
        </p:nvSpPr>
        <p:spPr>
          <a:xfrm>
            <a:off x="914400" y="1235070"/>
            <a:ext cx="7277096" cy="4806945"/>
          </a:xfrm>
        </p:spPr>
        <p:txBody>
          <a:bodyPr/>
          <a:lstStyle>
            <a:lvl1pPr marL="0" indent="0">
              <a:buNone/>
              <a:defRPr/>
            </a:lvl1pPr>
            <a:lvl2pPr marL="502920" indent="0">
              <a:buNone/>
              <a:defRPr/>
            </a:lvl2pPr>
            <a:lvl3pPr marL="960120" indent="0">
              <a:buNone/>
              <a:defRPr/>
            </a:lvl3pPr>
            <a:lvl4pPr marL="1417320" indent="0">
              <a:buNone/>
              <a:defRPr/>
            </a:lvl4pPr>
            <a:lvl5pPr marL="1874519"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305287"/>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632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SmartArt Placeholder 2"/>
          <p:cNvSpPr>
            <a:spLocks noGrp="1"/>
          </p:cNvSpPr>
          <p:nvPr>
            <p:ph type="dgm" sz="quarter" idx="11"/>
          </p:nvPr>
        </p:nvSpPr>
        <p:spPr>
          <a:xfrm>
            <a:off x="416378" y="1151164"/>
            <a:ext cx="8474528" cy="5453063"/>
          </a:xfrm>
        </p:spPr>
        <p:txBody>
          <a:bodyPr/>
          <a:lstStyle/>
          <a:p>
            <a:r>
              <a:rPr lang="en-US"/>
              <a:t>Click icon to add SmartArt graphic</a:t>
            </a:r>
          </a:p>
        </p:txBody>
      </p:sp>
      <p:sp>
        <p:nvSpPr>
          <p:cNvPr id="7" name="Title 5"/>
          <p:cNvSpPr>
            <a:spLocks noGrp="1"/>
          </p:cNvSpPr>
          <p:nvPr>
            <p:ph type="title"/>
          </p:nvPr>
        </p:nvSpPr>
        <p:spPr>
          <a:xfrm>
            <a:off x="1123884" y="282918"/>
            <a:ext cx="7003047" cy="876412"/>
          </a:xfrm>
        </p:spPr>
        <p:txBody>
          <a:bodyPr>
            <a:normAutofit/>
          </a:bodyPr>
          <a:lstStyle>
            <a:lvl1pPr algn="ctr">
              <a:defRPr sz="4000">
                <a:solidFill>
                  <a:schemeClr val="accent2"/>
                </a:solidFill>
              </a:defRPr>
            </a:lvl1pPr>
          </a:lstStyle>
          <a:p>
            <a:r>
              <a:rPr lang="en-US"/>
              <a:t>Click to edit Master title style</a:t>
            </a:r>
          </a:p>
        </p:txBody>
      </p:sp>
    </p:spTree>
    <p:extLst>
      <p:ext uri="{BB962C8B-B14F-4D97-AF65-F5344CB8AC3E}">
        <p14:creationId xmlns:p14="http://schemas.microsoft.com/office/powerpoint/2010/main" val="2429816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Picture Placeholder 4"/>
          <p:cNvSpPr txBox="1">
            <a:spLocks noGrp="1"/>
          </p:cNvSpPr>
          <p:nvPr>
            <p:ph type="pic" idx="4294967295"/>
          </p:nvPr>
        </p:nvSpPr>
        <p:spPr>
          <a:xfrm>
            <a:off x="449720" y="1445081"/>
            <a:ext cx="8351379" cy="4996537"/>
          </a:xfrm>
        </p:spPr>
        <p:txBody>
          <a:bodyPr/>
          <a:lstStyle>
            <a:lvl1pPr>
              <a:defRPr/>
            </a:lvl1pPr>
          </a:lstStyle>
          <a:p>
            <a:pPr lvl="0"/>
            <a:endParaRPr lang="en-US"/>
          </a:p>
        </p:txBody>
      </p:sp>
      <p:sp>
        <p:nvSpPr>
          <p:cNvPr id="3" name="Title 5"/>
          <p:cNvSpPr txBox="1">
            <a:spLocks noGrp="1"/>
          </p:cNvSpPr>
          <p:nvPr>
            <p:ph type="title"/>
          </p:nvPr>
        </p:nvSpPr>
        <p:spPr>
          <a:xfrm>
            <a:off x="1123879" y="282915"/>
            <a:ext cx="7003051" cy="876415"/>
          </a:xfrm>
        </p:spPr>
        <p:txBody>
          <a:bodyPr anchorCtr="1"/>
          <a:lstStyle>
            <a:lvl1pPr algn="ctr">
              <a:defRPr sz="4000">
                <a:solidFill>
                  <a:srgbClr val="A6093D"/>
                </a:solidFill>
              </a:defRPr>
            </a:lvl1pPr>
          </a:lstStyle>
          <a:p>
            <a:pPr lvl="0"/>
            <a:r>
              <a:rPr lang="en-US"/>
              <a:t>Click to edit Master title style</a:t>
            </a:r>
          </a:p>
        </p:txBody>
      </p:sp>
    </p:spTree>
    <p:extLst>
      <p:ext uri="{BB962C8B-B14F-4D97-AF65-F5344CB8AC3E}">
        <p14:creationId xmlns:p14="http://schemas.microsoft.com/office/powerpoint/2010/main" val="1267325292"/>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2" name="SmartArt Placeholder 2"/>
          <p:cNvSpPr txBox="1">
            <a:spLocks noGrp="1"/>
          </p:cNvSpPr>
          <p:nvPr>
            <p:ph type="dgm" idx="4294967295"/>
          </p:nvPr>
        </p:nvSpPr>
        <p:spPr>
          <a:xfrm>
            <a:off x="416381" y="1151165"/>
            <a:ext cx="8474531" cy="5453060"/>
          </a:xfrm>
        </p:spPr>
        <p:txBody>
          <a:bodyPr/>
          <a:lstStyle>
            <a:lvl1pPr>
              <a:defRPr/>
            </a:lvl1pPr>
          </a:lstStyle>
          <a:p>
            <a:pPr lvl="0"/>
            <a:endParaRPr lang="en-US"/>
          </a:p>
        </p:txBody>
      </p:sp>
      <p:sp>
        <p:nvSpPr>
          <p:cNvPr id="3" name="Title 5"/>
          <p:cNvSpPr txBox="1">
            <a:spLocks noGrp="1"/>
          </p:cNvSpPr>
          <p:nvPr>
            <p:ph type="title"/>
          </p:nvPr>
        </p:nvSpPr>
        <p:spPr>
          <a:xfrm>
            <a:off x="1123879" y="282915"/>
            <a:ext cx="7003051" cy="876415"/>
          </a:xfrm>
        </p:spPr>
        <p:txBody>
          <a:bodyPr anchorCtr="1"/>
          <a:lstStyle>
            <a:lvl1pPr algn="ctr">
              <a:defRPr sz="4000">
                <a:solidFill>
                  <a:srgbClr val="A6093D"/>
                </a:solidFill>
              </a:defRPr>
            </a:lvl1pPr>
          </a:lstStyle>
          <a:p>
            <a:pPr lvl="0"/>
            <a:r>
              <a:rPr lang="en-US"/>
              <a:t>Click to edit Master title style</a:t>
            </a:r>
          </a:p>
        </p:txBody>
      </p:sp>
    </p:spTree>
    <p:extLst>
      <p:ext uri="{BB962C8B-B14F-4D97-AF65-F5344CB8AC3E}">
        <p14:creationId xmlns:p14="http://schemas.microsoft.com/office/powerpoint/2010/main" val="37263785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677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4742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Footer Placeholder 8"/>
          <p:cNvSpPr txBox="1">
            <a:spLocks noGrp="1"/>
          </p:cNvSpPr>
          <p:nvPr>
            <p:ph type="ftr" sz="quarter" idx="9"/>
          </p:nvPr>
        </p:nvSpPr>
        <p:spPr>
          <a:xfrm>
            <a:off x="189692" y="6356351"/>
            <a:ext cx="7430313" cy="365129"/>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p:txBody>
      </p:sp>
    </p:spTree>
    <p:extLst>
      <p:ext uri="{BB962C8B-B14F-4D97-AF65-F5344CB8AC3E}">
        <p14:creationId xmlns:p14="http://schemas.microsoft.com/office/powerpoint/2010/main" val="40647649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ext Placeholder 4"/>
          <p:cNvSpPr txBox="1">
            <a:spLocks noGrp="1"/>
          </p:cNvSpPr>
          <p:nvPr>
            <p:ph type="body" idx="1"/>
          </p:nvPr>
        </p:nvSpPr>
        <p:spPr>
          <a:xfrm>
            <a:off x="5863846" y="1023588"/>
            <a:ext cx="2606039" cy="813166"/>
          </a:xfrm>
        </p:spPr>
        <p:txBody>
          <a:bodyPr anchor="b"/>
          <a:lstStyle>
            <a:lvl1pPr marL="0" indent="0">
              <a:spcBef>
                <a:spcPts val="0"/>
              </a:spcBef>
              <a:buNone/>
              <a:defRPr b="1">
                <a:solidFill>
                  <a:srgbClr val="595959"/>
                </a:solidFill>
              </a:defRPr>
            </a:lvl1pPr>
          </a:lstStyle>
          <a:p>
            <a:pPr lvl="0"/>
            <a:r>
              <a:rPr lang="en-US"/>
              <a:t>Click to edit Master text styles</a:t>
            </a:r>
          </a:p>
        </p:txBody>
      </p:sp>
      <p:sp>
        <p:nvSpPr>
          <p:cNvPr id="3" name="Content Placeholder 5"/>
          <p:cNvSpPr txBox="1">
            <a:spLocks noGrp="1"/>
          </p:cNvSpPr>
          <p:nvPr>
            <p:ph idx="2"/>
          </p:nvPr>
        </p:nvSpPr>
        <p:spPr>
          <a:xfrm>
            <a:off x="5863846" y="1930938"/>
            <a:ext cx="2606039" cy="402336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0"/>
          <p:cNvSpPr txBox="1">
            <a:spLocks noGrp="1"/>
          </p:cNvSpPr>
          <p:nvPr>
            <p:ph type="ftr" sz="quarter" idx="9"/>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p:txBody>
      </p:sp>
    </p:spTree>
    <p:extLst>
      <p:ext uri="{BB962C8B-B14F-4D97-AF65-F5344CB8AC3E}">
        <p14:creationId xmlns:p14="http://schemas.microsoft.com/office/powerpoint/2010/main" val="27992796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2658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Footer Placeholder 8"/>
          <p:cNvSpPr txBox="1">
            <a:spLocks noGrp="1"/>
          </p:cNvSpPr>
          <p:nvPr>
            <p:ph type="ftr" sz="quarter" idx="9"/>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p:txBody>
      </p:sp>
    </p:spTree>
    <p:extLst>
      <p:ext uri="{BB962C8B-B14F-4D97-AF65-F5344CB8AC3E}">
        <p14:creationId xmlns:p14="http://schemas.microsoft.com/office/powerpoint/2010/main" val="40293535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Footer Placeholder 8"/>
          <p:cNvSpPr txBox="1">
            <a:spLocks noGrp="1"/>
          </p:cNvSpPr>
          <p:nvPr>
            <p:ph type="ftr" sz="quarter" idx="9"/>
          </p:nvPr>
        </p:nvSpPr>
        <p:spPr>
          <a:xfrm>
            <a:off x="248451" y="6358792"/>
            <a:ext cx="5878814" cy="365129"/>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p:txBody>
      </p:sp>
    </p:spTree>
    <p:extLst>
      <p:ext uri="{BB962C8B-B14F-4D97-AF65-F5344CB8AC3E}">
        <p14:creationId xmlns:p14="http://schemas.microsoft.com/office/powerpoint/2010/main" val="20281469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386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9689" y="6199180"/>
            <a:ext cx="7430311" cy="365125"/>
          </a:xfrm>
        </p:spPr>
        <p:txBody>
          <a:bodyPr/>
          <a:lstStyle/>
          <a:p>
            <a:r>
              <a:rPr lang="en-US"/>
              <a:t>© All rights reserved. No utilization or reproduction of this material is allowed without the written permission of CSH.</a:t>
            </a:r>
          </a:p>
        </p:txBody>
      </p:sp>
    </p:spTree>
    <p:extLst>
      <p:ext uri="{BB962C8B-B14F-4D97-AF65-F5344CB8AC3E}">
        <p14:creationId xmlns:p14="http://schemas.microsoft.com/office/powerpoint/2010/main" val="31448965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Thank You Slide">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900523"/>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5"/>
          <p:cNvSpPr txBox="1">
            <a:spLocks noGrp="1"/>
          </p:cNvSpPr>
          <p:nvPr>
            <p:ph type="title"/>
          </p:nvPr>
        </p:nvSpPr>
        <p:spPr/>
        <p:txBody>
          <a:bodyPr/>
          <a:lstStyle>
            <a:lvl1pPr>
              <a:defRPr/>
            </a:lvl1pPr>
          </a:lstStyle>
          <a:p>
            <a:pPr lvl="0"/>
            <a:r>
              <a:rPr lang="en-US"/>
              <a:t>Click to edit Master title style</a:t>
            </a:r>
          </a:p>
        </p:txBody>
      </p:sp>
      <p:sp>
        <p:nvSpPr>
          <p:cNvPr id="3" name="Footer Placeholder 6"/>
          <p:cNvSpPr txBox="1">
            <a:spLocks noGrp="1"/>
          </p:cNvSpPr>
          <p:nvPr>
            <p:ph type="ftr" sz="quarter" idx="9"/>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F5053"/>
              </a:solidFill>
              <a:effectLst/>
              <a:uLnTx/>
              <a:uFillTx/>
              <a:latin typeface="Arial"/>
              <a:ea typeface="+mn-ea"/>
              <a:cs typeface="+mn-cs"/>
            </a:endParaRPr>
          </a:p>
        </p:txBody>
      </p:sp>
    </p:spTree>
    <p:extLst>
      <p:ext uri="{BB962C8B-B14F-4D97-AF65-F5344CB8AC3E}">
        <p14:creationId xmlns:p14="http://schemas.microsoft.com/office/powerpoint/2010/main" val="1312005516"/>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Standard CFH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243717"/>
            <a:ext cx="6858000" cy="1006475"/>
          </a:xfrm>
        </p:spPr>
        <p:txBody>
          <a:bodyPr anchor="b"/>
          <a:lstStyle>
            <a:lvl1pPr algn="ctr">
              <a:defRPr sz="4500">
                <a:solidFill>
                  <a:srgbClr val="0069A4"/>
                </a:solidFill>
              </a:defRPr>
            </a:lvl1pPr>
          </a:lstStyle>
          <a:p>
            <a:r>
              <a:rPr lang="en-US"/>
              <a:t>Click to edit Master title style</a:t>
            </a:r>
          </a:p>
        </p:txBody>
      </p:sp>
      <p:sp>
        <p:nvSpPr>
          <p:cNvPr id="3" name="Subtitle 2"/>
          <p:cNvSpPr>
            <a:spLocks noGrp="1"/>
          </p:cNvSpPr>
          <p:nvPr>
            <p:ph type="subTitle" idx="1"/>
          </p:nvPr>
        </p:nvSpPr>
        <p:spPr>
          <a:xfrm>
            <a:off x="1143000" y="4342267"/>
            <a:ext cx="6858000" cy="1655762"/>
          </a:xfrm>
        </p:spPr>
        <p:txBody>
          <a:bodyPr>
            <a:normAutofit/>
          </a:bodyPr>
          <a:lstStyle>
            <a:lvl1pPr marL="0" indent="0" algn="ctr">
              <a:buNone/>
              <a:defRPr sz="2100" b="0">
                <a:solidFill>
                  <a:srgbClr val="00735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5"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rgbClr val="0069A4"/>
                </a:solidFill>
              </a:defRPr>
            </a:lvl1pPr>
          </a:lstStyle>
          <a:p>
            <a:pPr defTabSz="685800"/>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rgbClr val="0069A4"/>
                </a:solidFill>
              </a:defRPr>
            </a:lvl1pPr>
          </a:lstStyle>
          <a:p>
            <a:pPr defTabSz="685800"/>
            <a:fld id="{18B2C76B-290C-4764-BBBB-BF9D97F78BE4}" type="slidenum">
              <a:rPr lang="en-US" smtClean="0"/>
              <a:pPr defTabSz="68580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472" y="998841"/>
            <a:ext cx="3995057" cy="1886555"/>
          </a:xfrm>
          <a:prstGeom prst="rect">
            <a:avLst/>
          </a:prstGeom>
        </p:spPr>
      </p:pic>
    </p:spTree>
    <p:extLst>
      <p:ext uri="{BB962C8B-B14F-4D97-AF65-F5344CB8AC3E}">
        <p14:creationId xmlns:p14="http://schemas.microsoft.com/office/powerpoint/2010/main" val="32534469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CFH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915150" cy="1325563"/>
          </a:xfrm>
        </p:spPr>
        <p:txBody>
          <a:bodyPr/>
          <a:lstStyle>
            <a:lvl1pPr>
              <a:defRPr>
                <a:solidFill>
                  <a:srgbClr val="0069A4"/>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0069A4"/>
                </a:solidFill>
              </a:defRPr>
            </a:lvl1pPr>
            <a:lvl2pPr>
              <a:defRPr>
                <a:solidFill>
                  <a:srgbClr val="007356"/>
                </a:solidFill>
              </a:defRPr>
            </a:lvl2pPr>
            <a:lvl3pPr>
              <a:defRPr>
                <a:solidFill>
                  <a:srgbClr val="0069A4"/>
                </a:solidFill>
              </a:defRPr>
            </a:lvl3pPr>
            <a:lvl4pPr>
              <a:defRPr>
                <a:solidFill>
                  <a:srgbClr val="007356"/>
                </a:solidFill>
              </a:defRPr>
            </a:lvl4pPr>
            <a:lvl5pPr>
              <a:defRPr>
                <a:solidFill>
                  <a:srgbClr val="0069A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489233"/>
            <a:ext cx="894157" cy="1077345"/>
          </a:xfrm>
          <a:prstGeom prst="rect">
            <a:avLst/>
          </a:prstGeom>
        </p:spPr>
      </p:pic>
      <p:sp>
        <p:nvSpPr>
          <p:cNvPr id="8"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rgbClr val="255889"/>
                </a:solidFill>
              </a:defRPr>
            </a:lvl1pPr>
          </a:lstStyle>
          <a:p>
            <a:pPr defTabSz="685800"/>
            <a:fld id="{1DB66475-D622-4B43-BF40-78D7FF4C5E16}" type="datetimeFigureOut">
              <a:rPr lang="en-US" smtClean="0"/>
              <a:pPr defTabSz="685800"/>
              <a:t>9/13/2019</a:t>
            </a:fld>
            <a:endParaRPr lang="en-US"/>
          </a:p>
        </p:txBody>
      </p:sp>
      <p:sp>
        <p:nvSpPr>
          <p:cNvPr id="9"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rgbClr val="255889"/>
                </a:solidFill>
              </a:defRPr>
            </a:lvl1pPr>
          </a:lstStyle>
          <a:p>
            <a:pPr defTabSz="685800"/>
            <a:endParaRPr lang="en-US"/>
          </a:p>
        </p:txBody>
      </p:sp>
      <p:sp>
        <p:nvSpPr>
          <p:cNvPr id="10"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rgbClr val="255889"/>
                </a:solidFill>
              </a:defRPr>
            </a:lvl1pPr>
          </a:lstStyle>
          <a:p>
            <a:pPr defTabSz="685800"/>
            <a:fld id="{18B2C76B-290C-4764-BBBB-BF9D97F78BE4}" type="slidenum">
              <a:rPr lang="en-US" smtClean="0"/>
              <a:pPr defTabSz="685800"/>
              <a:t>‹#›</a:t>
            </a:fld>
            <a:endParaRPr lang="en-US"/>
          </a:p>
        </p:txBody>
      </p:sp>
    </p:spTree>
    <p:extLst>
      <p:ext uri="{BB962C8B-B14F-4D97-AF65-F5344CB8AC3E}">
        <p14:creationId xmlns:p14="http://schemas.microsoft.com/office/powerpoint/2010/main" val="24425348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FHC Transition 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2744432"/>
            <a:ext cx="7886700" cy="1325563"/>
          </a:xfrm>
        </p:spPr>
        <p:txBody>
          <a:bodyPr/>
          <a:lstStyle>
            <a:lvl1pPr>
              <a:defRPr>
                <a:solidFill>
                  <a:srgbClr val="0069A4"/>
                </a:solidFill>
              </a:defRPr>
            </a:lvl1pPr>
          </a:lstStyle>
          <a:p>
            <a:r>
              <a:rPr lang="en-US"/>
              <a:t>Click to edit Master title style</a:t>
            </a:r>
          </a:p>
        </p:txBody>
      </p:sp>
      <p:sp>
        <p:nvSpPr>
          <p:cNvPr id="8"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9"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rgbClr val="0069A4"/>
                </a:solidFill>
              </a:defRPr>
            </a:lvl1pPr>
          </a:lstStyle>
          <a:p>
            <a:pPr defTabSz="685800"/>
            <a:endParaRPr lang="en-US"/>
          </a:p>
        </p:txBody>
      </p:sp>
      <p:sp>
        <p:nvSpPr>
          <p:cNvPr id="10"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rgbClr val="0069A4"/>
                </a:solidFill>
              </a:defRPr>
            </a:lvl1pPr>
          </a:lstStyle>
          <a:p>
            <a:pPr defTabSz="685800"/>
            <a:fld id="{18B2C76B-290C-4764-BBBB-BF9D97F78BE4}" type="slidenum">
              <a:rPr lang="en-US" smtClean="0"/>
              <a:pPr defTabSz="685800"/>
              <a:t>‹#›</a:t>
            </a:fld>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523909"/>
            <a:ext cx="894157" cy="1077345"/>
          </a:xfrm>
          <a:prstGeom prst="rect">
            <a:avLst/>
          </a:prstGeom>
        </p:spPr>
      </p:pic>
    </p:spTree>
    <p:extLst>
      <p:ext uri="{BB962C8B-B14F-4D97-AF65-F5344CB8AC3E}">
        <p14:creationId xmlns:p14="http://schemas.microsoft.com/office/powerpoint/2010/main" val="20134220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CFHC Section Header">
    <p:bg>
      <p:bgPr>
        <a:solidFill>
          <a:srgbClr val="0069A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3439887"/>
            <a:ext cx="7886700" cy="1122589"/>
          </a:xfrm>
        </p:spPr>
        <p:txBody>
          <a:bodyPr anchor="b"/>
          <a:lstStyle>
            <a:lvl1pPr>
              <a:defRPr sz="45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21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888" y="891341"/>
            <a:ext cx="4340708" cy="2011832"/>
          </a:xfrm>
          <a:prstGeom prst="rect">
            <a:avLst/>
          </a:prstGeom>
        </p:spPr>
      </p:pic>
      <p:sp>
        <p:nvSpPr>
          <p:cNvPr id="11"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chemeClr val="bg1"/>
                </a:solidFill>
              </a:defRPr>
            </a:lvl1pPr>
          </a:lstStyle>
          <a:p>
            <a:pPr defTabSz="685800"/>
            <a:fld id="{1DB66475-D622-4B43-BF40-78D7FF4C5E16}" type="datetimeFigureOut">
              <a:rPr lang="en-US" smtClean="0">
                <a:solidFill>
                  <a:prstClr val="white"/>
                </a:solidFill>
              </a:rPr>
              <a:pPr defTabSz="685800"/>
              <a:t>9/13/2019</a:t>
            </a:fld>
            <a:endParaRPr lang="en-US">
              <a:solidFill>
                <a:prstClr val="white"/>
              </a:solidFill>
            </a:endParaRPr>
          </a:p>
        </p:txBody>
      </p:sp>
      <p:sp>
        <p:nvSpPr>
          <p:cNvPr id="12"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chemeClr val="bg1"/>
                </a:solidFill>
              </a:defRPr>
            </a:lvl1pPr>
          </a:lstStyle>
          <a:p>
            <a:pPr defTabSz="685800"/>
            <a:endParaRPr lang="en-US">
              <a:solidFill>
                <a:prstClr val="white"/>
              </a:solidFill>
            </a:endParaRPr>
          </a:p>
        </p:txBody>
      </p:sp>
      <p:sp>
        <p:nvSpPr>
          <p:cNvPr id="13"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chemeClr val="bg1"/>
                </a:solidFill>
              </a:defRPr>
            </a:lvl1pPr>
          </a:lstStyle>
          <a:p>
            <a:pPr defTabSz="685800"/>
            <a:fld id="{18B2C76B-290C-4764-BBBB-BF9D97F78BE4}" type="slidenum">
              <a:rPr lang="en-US" smtClean="0">
                <a:solidFill>
                  <a:prstClr val="white"/>
                </a:solidFill>
              </a:rPr>
              <a:pPr defTabSz="685800"/>
              <a:t>‹#›</a:t>
            </a:fld>
            <a:endParaRPr lang="en-US">
              <a:solidFill>
                <a:prstClr val="white"/>
              </a:solidFill>
            </a:endParaRPr>
          </a:p>
        </p:txBody>
      </p:sp>
    </p:spTree>
    <p:extLst>
      <p:ext uri="{BB962C8B-B14F-4D97-AF65-F5344CB8AC3E}">
        <p14:creationId xmlns:p14="http://schemas.microsoft.com/office/powerpoint/2010/main" val="32111545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FHC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a:solidFill>
                  <a:srgbClr val="007356"/>
                </a:solidFill>
              </a:defRPr>
            </a:lvl1pPr>
            <a:lvl2pPr>
              <a:defRPr>
                <a:solidFill>
                  <a:srgbClr val="0069A4"/>
                </a:solidFill>
              </a:defRPr>
            </a:lvl2pPr>
            <a:lvl3pPr>
              <a:defRPr>
                <a:solidFill>
                  <a:srgbClr val="007356"/>
                </a:solidFill>
              </a:defRPr>
            </a:lvl3pPr>
            <a:lvl4pPr>
              <a:defRPr>
                <a:solidFill>
                  <a:srgbClr val="0069A4"/>
                </a:solidFill>
              </a:defRPr>
            </a:lvl4pPr>
            <a:lvl5pPr>
              <a:defRPr>
                <a:solidFill>
                  <a:srgbClr val="007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a:solidFill>
                  <a:srgbClr val="0069A4"/>
                </a:solidFill>
              </a:defRPr>
            </a:lvl1pPr>
            <a:lvl2pPr>
              <a:defRPr>
                <a:solidFill>
                  <a:srgbClr val="007356"/>
                </a:solidFill>
              </a:defRPr>
            </a:lvl2pPr>
            <a:lvl3pPr>
              <a:defRPr>
                <a:solidFill>
                  <a:srgbClr val="0069A4"/>
                </a:solidFill>
              </a:defRPr>
            </a:lvl3pPr>
            <a:lvl4pPr>
              <a:defRPr>
                <a:solidFill>
                  <a:srgbClr val="007356"/>
                </a:solidFill>
              </a:defRPr>
            </a:lvl4pPr>
            <a:lvl5pPr>
              <a:defRPr>
                <a:solidFill>
                  <a:srgbClr val="0069A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rgbClr val="0069A4"/>
                </a:solidFill>
              </a:defRPr>
            </a:lvl1pPr>
          </a:lstStyle>
          <a:p>
            <a:pPr defTabSz="685800"/>
            <a:endParaRPr lang="en-US"/>
          </a:p>
        </p:txBody>
      </p:sp>
      <p:sp>
        <p:nvSpPr>
          <p:cNvPr id="15"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rgbClr val="0069A4"/>
                </a:solidFill>
              </a:defRPr>
            </a:lvl1pPr>
          </a:lstStyle>
          <a:p>
            <a:pPr defTabSz="685800"/>
            <a:fld id="{18B2C76B-290C-4764-BBBB-BF9D97F78BE4}" type="slidenum">
              <a:rPr lang="en-US" smtClean="0"/>
              <a:pPr defTabSz="685800"/>
              <a:t>‹#›</a:t>
            </a:fld>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489233"/>
            <a:ext cx="894157" cy="1077345"/>
          </a:xfrm>
          <a:prstGeom prst="rect">
            <a:avLst/>
          </a:prstGeom>
        </p:spPr>
      </p:pic>
      <p:sp>
        <p:nvSpPr>
          <p:cNvPr id="13" name="Title 1"/>
          <p:cNvSpPr>
            <a:spLocks noGrp="1"/>
          </p:cNvSpPr>
          <p:nvPr>
            <p:ph type="title"/>
          </p:nvPr>
        </p:nvSpPr>
        <p:spPr>
          <a:xfrm>
            <a:off x="628651" y="365126"/>
            <a:ext cx="6915150" cy="1325563"/>
          </a:xfrm>
        </p:spPr>
        <p:txBody>
          <a:bodyPr/>
          <a:lstStyle>
            <a:lvl1pPr>
              <a:defRPr>
                <a:solidFill>
                  <a:srgbClr val="007356"/>
                </a:solidFill>
              </a:defRPr>
            </a:lvl1pPr>
          </a:lstStyle>
          <a:p>
            <a:r>
              <a:rPr lang="en-US"/>
              <a:t>Click to edit Master title style</a:t>
            </a:r>
          </a:p>
        </p:txBody>
      </p:sp>
    </p:spTree>
    <p:extLst>
      <p:ext uri="{BB962C8B-B14F-4D97-AF65-F5344CB8AC3E}">
        <p14:creationId xmlns:p14="http://schemas.microsoft.com/office/powerpoint/2010/main" val="1595861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CFHC Blue Two Content">
    <p:bg>
      <p:bgPr>
        <a:solidFill>
          <a:srgbClr val="0069A4"/>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r="62671" b="3566"/>
          <a:stretch/>
        </p:blipFill>
        <p:spPr>
          <a:xfrm>
            <a:off x="7624546" y="470466"/>
            <a:ext cx="869034" cy="1040520"/>
          </a:xfrm>
          <a:prstGeom prst="rect">
            <a:avLst/>
          </a:prstGeom>
        </p:spPr>
      </p:pic>
      <p:sp>
        <p:nvSpPr>
          <p:cNvPr id="2" name="Title 1"/>
          <p:cNvSpPr>
            <a:spLocks noGrp="1"/>
          </p:cNvSpPr>
          <p:nvPr>
            <p:ph type="title"/>
          </p:nvPr>
        </p:nvSpPr>
        <p:spPr>
          <a:xfrm>
            <a:off x="628650" y="365126"/>
            <a:ext cx="6828065" cy="1325563"/>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chemeClr val="bg1"/>
                </a:solidFill>
              </a:defRPr>
            </a:lvl1pPr>
          </a:lstStyle>
          <a:p>
            <a:pPr defTabSz="685800"/>
            <a:fld id="{1DB66475-D622-4B43-BF40-78D7FF4C5E16}" type="datetimeFigureOut">
              <a:rPr lang="en-US" smtClean="0">
                <a:solidFill>
                  <a:prstClr val="white"/>
                </a:solidFill>
              </a:rPr>
              <a:pPr defTabSz="685800"/>
              <a:t>9/13/2019</a:t>
            </a:fld>
            <a:endParaRPr lang="en-US">
              <a:solidFill>
                <a:prstClr val="white"/>
              </a:solidFill>
            </a:endParaRPr>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chemeClr val="bg1"/>
                </a:solidFill>
              </a:defRPr>
            </a:lvl1pPr>
          </a:lstStyle>
          <a:p>
            <a:pPr defTabSz="685800"/>
            <a:endParaRPr lang="en-US">
              <a:solidFill>
                <a:prstClr val="white"/>
              </a:solidFill>
            </a:endParaRPr>
          </a:p>
        </p:txBody>
      </p:sp>
      <p:sp>
        <p:nvSpPr>
          <p:cNvPr id="15"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chemeClr val="bg1"/>
                </a:solidFill>
              </a:defRPr>
            </a:lvl1pPr>
          </a:lstStyle>
          <a:p>
            <a:pPr defTabSz="685800"/>
            <a:fld id="{18B2C76B-290C-4764-BBBB-BF9D97F78BE4}" type="slidenum">
              <a:rPr lang="en-US" smtClean="0">
                <a:solidFill>
                  <a:prstClr val="white"/>
                </a:solidFill>
              </a:rPr>
              <a:pPr defTabSz="685800"/>
              <a:t>‹#›</a:t>
            </a:fld>
            <a:endParaRPr lang="en-US">
              <a:solidFill>
                <a:prstClr val="white"/>
              </a:solidFill>
            </a:endParaRPr>
          </a:p>
        </p:txBody>
      </p:sp>
    </p:spTree>
    <p:extLst>
      <p:ext uri="{BB962C8B-B14F-4D97-AF65-F5344CB8AC3E}">
        <p14:creationId xmlns:p14="http://schemas.microsoft.com/office/powerpoint/2010/main" val="2952401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CFHC Blue Two Content">
    <p:bg>
      <p:bgPr>
        <a:solidFill>
          <a:srgbClr val="F3B21D"/>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chemeClr val="bg1"/>
                </a:solidFill>
              </a:defRPr>
            </a:lvl1pPr>
          </a:lstStyle>
          <a:p>
            <a:pPr defTabSz="685800"/>
            <a:fld id="{1DB66475-D622-4B43-BF40-78D7FF4C5E16}" type="datetimeFigureOut">
              <a:rPr lang="en-US" smtClean="0">
                <a:solidFill>
                  <a:prstClr val="white"/>
                </a:solidFill>
              </a:rPr>
              <a:pPr defTabSz="685800"/>
              <a:t>9/13/2019</a:t>
            </a:fld>
            <a:endParaRPr lang="en-US">
              <a:solidFill>
                <a:prstClr val="white"/>
              </a:solidFill>
            </a:endParaRPr>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chemeClr val="bg1"/>
                </a:solidFill>
              </a:defRPr>
            </a:lvl1pPr>
          </a:lstStyle>
          <a:p>
            <a:pPr defTabSz="685800"/>
            <a:endParaRPr lang="en-US">
              <a:solidFill>
                <a:prstClr val="white"/>
              </a:solidFill>
            </a:endParaRPr>
          </a:p>
        </p:txBody>
      </p:sp>
      <p:sp>
        <p:nvSpPr>
          <p:cNvPr id="15"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chemeClr val="bg1"/>
                </a:solidFill>
              </a:defRPr>
            </a:lvl1pPr>
          </a:lstStyle>
          <a:p>
            <a:pPr defTabSz="685800"/>
            <a:fld id="{18B2C76B-290C-4764-BBBB-BF9D97F78BE4}" type="slidenum">
              <a:rPr lang="en-US" smtClean="0">
                <a:solidFill>
                  <a:prstClr val="white"/>
                </a:solidFill>
              </a:rPr>
              <a:pPr defTabSz="685800"/>
              <a:t>‹#›</a:t>
            </a:fld>
            <a:endParaRPr lang="en-US">
              <a:solidFill>
                <a:prstClr val="white"/>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r="62671" b="3566"/>
          <a:stretch/>
        </p:blipFill>
        <p:spPr>
          <a:xfrm>
            <a:off x="7624546" y="470466"/>
            <a:ext cx="869034" cy="1040520"/>
          </a:xfrm>
          <a:prstGeom prst="rect">
            <a:avLst/>
          </a:prstGeom>
        </p:spPr>
      </p:pic>
      <p:sp>
        <p:nvSpPr>
          <p:cNvPr id="13" name="Title 1"/>
          <p:cNvSpPr>
            <a:spLocks noGrp="1"/>
          </p:cNvSpPr>
          <p:nvPr>
            <p:ph type="title"/>
          </p:nvPr>
        </p:nvSpPr>
        <p:spPr>
          <a:xfrm>
            <a:off x="628650" y="365126"/>
            <a:ext cx="6828065"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5150016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FHC Green Two Content">
    <p:bg>
      <p:bgPr>
        <a:solidFill>
          <a:srgbClr val="007356"/>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chemeClr val="bg1"/>
                </a:solidFill>
              </a:defRPr>
            </a:lvl1pPr>
          </a:lstStyle>
          <a:p>
            <a:pPr defTabSz="685800"/>
            <a:fld id="{1DB66475-D622-4B43-BF40-78D7FF4C5E16}" type="datetimeFigureOut">
              <a:rPr lang="en-US" smtClean="0">
                <a:solidFill>
                  <a:prstClr val="white"/>
                </a:solidFill>
              </a:rPr>
              <a:pPr defTabSz="685800"/>
              <a:t>9/13/2019</a:t>
            </a:fld>
            <a:endParaRPr lang="en-US">
              <a:solidFill>
                <a:prstClr val="white"/>
              </a:solidFill>
            </a:endParaRPr>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chemeClr val="bg1"/>
                </a:solidFill>
              </a:defRPr>
            </a:lvl1pPr>
          </a:lstStyle>
          <a:p>
            <a:pPr defTabSz="685800"/>
            <a:endParaRPr lang="en-US">
              <a:solidFill>
                <a:prstClr val="white"/>
              </a:solidFill>
            </a:endParaRPr>
          </a:p>
        </p:txBody>
      </p:sp>
      <p:sp>
        <p:nvSpPr>
          <p:cNvPr id="15"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chemeClr val="bg1"/>
                </a:solidFill>
              </a:defRPr>
            </a:lvl1pPr>
          </a:lstStyle>
          <a:p>
            <a:pPr defTabSz="685800"/>
            <a:fld id="{18B2C76B-290C-4764-BBBB-BF9D97F78BE4}" type="slidenum">
              <a:rPr lang="en-US" smtClean="0">
                <a:solidFill>
                  <a:prstClr val="white"/>
                </a:solidFill>
              </a:rPr>
              <a:pPr defTabSz="685800"/>
              <a:t>‹#›</a:t>
            </a:fld>
            <a:endParaRPr lang="en-US">
              <a:solidFill>
                <a:prstClr val="white"/>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r="62671" b="3566"/>
          <a:stretch/>
        </p:blipFill>
        <p:spPr>
          <a:xfrm>
            <a:off x="7624546" y="470466"/>
            <a:ext cx="869034" cy="1040520"/>
          </a:xfrm>
          <a:prstGeom prst="rect">
            <a:avLst/>
          </a:prstGeom>
        </p:spPr>
      </p:pic>
      <p:sp>
        <p:nvSpPr>
          <p:cNvPr id="12" name="Title 1"/>
          <p:cNvSpPr>
            <a:spLocks noGrp="1"/>
          </p:cNvSpPr>
          <p:nvPr>
            <p:ph type="title"/>
          </p:nvPr>
        </p:nvSpPr>
        <p:spPr>
          <a:xfrm>
            <a:off x="628650" y="365126"/>
            <a:ext cx="6828065"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62669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 All rights reserved. No utilization or reproduction of this material is allowed without the written permission of CSH.</a:t>
            </a:r>
          </a:p>
        </p:txBody>
      </p:sp>
    </p:spTree>
    <p:extLst>
      <p:ext uri="{BB962C8B-B14F-4D97-AF65-F5344CB8AC3E}">
        <p14:creationId xmlns:p14="http://schemas.microsoft.com/office/powerpoint/2010/main" val="2771404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FHC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ctr">
            <a:normAutofit/>
          </a:bodyPr>
          <a:lstStyle>
            <a:lvl1pPr marL="0" indent="0">
              <a:buNone/>
              <a:defRPr sz="2250" b="1">
                <a:solidFill>
                  <a:srgbClr val="0069A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solidFill>
                  <a:srgbClr val="0069A4"/>
                </a:solidFill>
              </a:defRPr>
            </a:lvl1pPr>
            <a:lvl2pPr>
              <a:defRPr>
                <a:solidFill>
                  <a:srgbClr val="007356"/>
                </a:solidFill>
              </a:defRPr>
            </a:lvl2pPr>
            <a:lvl3pPr>
              <a:defRPr>
                <a:solidFill>
                  <a:srgbClr val="0069A4"/>
                </a:solidFill>
              </a:defRPr>
            </a:lvl3pPr>
            <a:lvl4pPr>
              <a:defRPr>
                <a:solidFill>
                  <a:srgbClr val="007356"/>
                </a:solidFill>
              </a:defRPr>
            </a:lvl4pPr>
            <a:lvl5pPr>
              <a:defRPr>
                <a:solidFill>
                  <a:srgbClr val="0069A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ctr">
            <a:normAutofit/>
          </a:bodyPr>
          <a:lstStyle>
            <a:lvl1pPr marL="0" indent="0">
              <a:buNone/>
              <a:defRPr sz="2250" b="1">
                <a:solidFill>
                  <a:srgbClr val="0069A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solidFill>
                  <a:srgbClr val="0069A4"/>
                </a:solidFill>
              </a:defRPr>
            </a:lvl1pPr>
            <a:lvl2pPr>
              <a:defRPr>
                <a:solidFill>
                  <a:srgbClr val="007356"/>
                </a:solidFill>
              </a:defRPr>
            </a:lvl2pPr>
            <a:lvl3pPr>
              <a:defRPr>
                <a:solidFill>
                  <a:srgbClr val="0069A4"/>
                </a:solidFill>
              </a:defRPr>
            </a:lvl3pPr>
            <a:lvl4pPr>
              <a:defRPr>
                <a:solidFill>
                  <a:srgbClr val="007356"/>
                </a:solidFill>
              </a:defRPr>
            </a:lvl4pPr>
            <a:lvl5pPr>
              <a:defRPr>
                <a:solidFill>
                  <a:srgbClr val="0069A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15"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rgbClr val="0069A4"/>
                </a:solidFill>
              </a:defRPr>
            </a:lvl1pPr>
          </a:lstStyle>
          <a:p>
            <a:pPr defTabSz="685800"/>
            <a:endParaRPr lang="en-US"/>
          </a:p>
        </p:txBody>
      </p:sp>
      <p:sp>
        <p:nvSpPr>
          <p:cNvPr id="16"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rgbClr val="0069A4"/>
                </a:solidFill>
              </a:defRPr>
            </a:lvl1pPr>
          </a:lstStyle>
          <a:p>
            <a:pPr defTabSz="685800"/>
            <a:fld id="{18B2C76B-290C-4764-BBBB-BF9D97F78BE4}" type="slidenum">
              <a:rPr lang="en-US" smtClean="0"/>
              <a:pPr defTabSz="685800"/>
              <a:t>‹#›</a:t>
            </a:fld>
            <a:endParaRPr lang="en-US"/>
          </a:p>
        </p:txBody>
      </p:sp>
      <p:sp>
        <p:nvSpPr>
          <p:cNvPr id="11" name="Title 1"/>
          <p:cNvSpPr>
            <a:spLocks noGrp="1"/>
          </p:cNvSpPr>
          <p:nvPr>
            <p:ph type="title"/>
          </p:nvPr>
        </p:nvSpPr>
        <p:spPr>
          <a:xfrm>
            <a:off x="628651" y="365126"/>
            <a:ext cx="6915150" cy="1325563"/>
          </a:xfrm>
        </p:spPr>
        <p:txBody>
          <a:bodyPr/>
          <a:lstStyle>
            <a:lvl1pPr>
              <a:defRPr>
                <a:solidFill>
                  <a:srgbClr val="0069A4"/>
                </a:solidFill>
              </a:defRPr>
            </a:lvl1pPr>
          </a:lstStyle>
          <a:p>
            <a:r>
              <a:rPr lang="en-US"/>
              <a:t>Click to edit Master title style</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489233"/>
            <a:ext cx="894157" cy="1077345"/>
          </a:xfrm>
          <a:prstGeom prst="rect">
            <a:avLst/>
          </a:prstGeom>
        </p:spPr>
      </p:pic>
    </p:spTree>
    <p:extLst>
      <p:ext uri="{BB962C8B-B14F-4D97-AF65-F5344CB8AC3E}">
        <p14:creationId xmlns:p14="http://schemas.microsoft.com/office/powerpoint/2010/main" val="4527339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FHC Title Only">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11"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rgbClr val="0069A4"/>
                </a:solidFill>
              </a:defRPr>
            </a:lvl1pPr>
          </a:lstStyle>
          <a:p>
            <a:pPr defTabSz="685800"/>
            <a:endParaRPr lang="en-US"/>
          </a:p>
        </p:txBody>
      </p:sp>
      <p:sp>
        <p:nvSpPr>
          <p:cNvPr id="12"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rgbClr val="0069A4"/>
                </a:solidFill>
              </a:defRPr>
            </a:lvl1pPr>
          </a:lstStyle>
          <a:p>
            <a:pPr defTabSz="685800"/>
            <a:fld id="{18B2C76B-290C-4764-BBBB-BF9D97F78BE4}" type="slidenum">
              <a:rPr lang="en-US" smtClean="0"/>
              <a:pPr defTabSz="685800"/>
              <a:t>‹#›</a:t>
            </a:fld>
            <a:endParaRPr lang="en-US"/>
          </a:p>
        </p:txBody>
      </p:sp>
      <p:sp>
        <p:nvSpPr>
          <p:cNvPr id="7" name="Title 1"/>
          <p:cNvSpPr>
            <a:spLocks noGrp="1"/>
          </p:cNvSpPr>
          <p:nvPr>
            <p:ph type="title"/>
          </p:nvPr>
        </p:nvSpPr>
        <p:spPr>
          <a:xfrm>
            <a:off x="628651" y="365126"/>
            <a:ext cx="6915150" cy="1325563"/>
          </a:xfrm>
        </p:spPr>
        <p:txBody>
          <a:bodyPr/>
          <a:lstStyle/>
          <a:p>
            <a:r>
              <a:rPr lang="en-US"/>
              <a:t>Click to edit Master title style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489233"/>
            <a:ext cx="894157" cy="1077345"/>
          </a:xfrm>
          <a:prstGeom prst="rect">
            <a:avLst/>
          </a:prstGeom>
        </p:spPr>
      </p:pic>
    </p:spTree>
    <p:extLst>
      <p:ext uri="{BB962C8B-B14F-4D97-AF65-F5344CB8AC3E}">
        <p14:creationId xmlns:p14="http://schemas.microsoft.com/office/powerpoint/2010/main" val="27614919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FHC Blank">
    <p:spTree>
      <p:nvGrpSpPr>
        <p:cNvPr id="1" name=""/>
        <p:cNvGrpSpPr/>
        <p:nvPr/>
      </p:nvGrpSpPr>
      <p:grpSpPr>
        <a:xfrm>
          <a:off x="0" y="0"/>
          <a:ext cx="0" cy="0"/>
          <a:chOff x="0" y="0"/>
          <a:chExt cx="0" cy="0"/>
        </a:xfrm>
      </p:grpSpPr>
      <p:sp>
        <p:nvSpPr>
          <p:cNvPr id="9"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rgbClr val="0069A4"/>
                </a:solidFill>
              </a:defRPr>
            </a:lvl1pPr>
          </a:lstStyle>
          <a:p>
            <a:pPr defTabSz="685800"/>
            <a:endParaRPr lang="en-US"/>
          </a:p>
        </p:txBody>
      </p:sp>
      <p:sp>
        <p:nvSpPr>
          <p:cNvPr id="11"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rgbClr val="0069A4"/>
                </a:solidFill>
              </a:defRPr>
            </a:lvl1pPr>
          </a:lstStyle>
          <a:p>
            <a:pPr defTabSz="685800"/>
            <a:fld id="{18B2C76B-290C-4764-BBBB-BF9D97F78BE4}" type="slidenum">
              <a:rPr lang="en-US" smtClean="0"/>
              <a:pPr defTabSz="68580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489233"/>
            <a:ext cx="894157" cy="1077345"/>
          </a:xfrm>
          <a:prstGeom prst="rect">
            <a:avLst/>
          </a:prstGeom>
        </p:spPr>
      </p:pic>
    </p:spTree>
    <p:extLst>
      <p:ext uri="{BB962C8B-B14F-4D97-AF65-F5344CB8AC3E}">
        <p14:creationId xmlns:p14="http://schemas.microsoft.com/office/powerpoint/2010/main" val="24000669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FHC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7" cy="1600200"/>
          </a:xfrm>
        </p:spPr>
        <p:txBody>
          <a:bodyPr anchor="ctr"/>
          <a:lstStyle>
            <a:lvl1pPr>
              <a:defRPr sz="2400">
                <a:solidFill>
                  <a:srgbClr val="007356"/>
                </a:solidFill>
              </a:defRPr>
            </a:lvl1pPr>
          </a:lstStyle>
          <a:p>
            <a:r>
              <a:rPr lang="en-US"/>
              <a:t>Click to edit Master title style</a:t>
            </a:r>
          </a:p>
        </p:txBody>
      </p:sp>
      <p:sp>
        <p:nvSpPr>
          <p:cNvPr id="3" name="Content Placeholder 2"/>
          <p:cNvSpPr>
            <a:spLocks noGrp="1"/>
          </p:cNvSpPr>
          <p:nvPr>
            <p:ph idx="1"/>
          </p:nvPr>
        </p:nvSpPr>
        <p:spPr>
          <a:xfrm>
            <a:off x="3886200" y="460885"/>
            <a:ext cx="4629150" cy="5040506"/>
          </a:xfrm>
        </p:spPr>
        <p:txBody>
          <a:bodyPr/>
          <a:lstStyle>
            <a:lvl1pPr>
              <a:defRPr sz="2400">
                <a:solidFill>
                  <a:srgbClr val="0069A4"/>
                </a:solidFill>
              </a:defRPr>
            </a:lvl1pPr>
            <a:lvl2pPr>
              <a:defRPr sz="2100">
                <a:solidFill>
                  <a:srgbClr val="007356"/>
                </a:solidFill>
              </a:defRPr>
            </a:lvl2pPr>
            <a:lvl3pPr>
              <a:defRPr sz="1800">
                <a:solidFill>
                  <a:srgbClr val="0069A4"/>
                </a:solidFill>
              </a:defRPr>
            </a:lvl3pPr>
            <a:lvl4pPr>
              <a:defRPr sz="1500">
                <a:solidFill>
                  <a:srgbClr val="007356"/>
                </a:solidFill>
              </a:defRPr>
            </a:lvl4pPr>
            <a:lvl5pPr>
              <a:defRPr sz="1500">
                <a:solidFill>
                  <a:srgbClr val="0069A4"/>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4088567"/>
          </a:xfrm>
        </p:spPr>
        <p:txBody>
          <a:bodyPr>
            <a:normAutofit/>
          </a:bodyPr>
          <a:lstStyle>
            <a:lvl1pPr marL="0" indent="0">
              <a:buNone/>
              <a:defRPr sz="2100">
                <a:solidFill>
                  <a:srgbClr val="00735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3" name="Date Placeholder 3"/>
          <p:cNvSpPr>
            <a:spLocks noGrp="1"/>
          </p:cNvSpPr>
          <p:nvPr>
            <p:ph type="dt" sz="half" idx="10"/>
          </p:nvPr>
        </p:nvSpPr>
        <p:spPr>
          <a:xfrm>
            <a:off x="628650" y="6356351"/>
            <a:ext cx="2950369" cy="365125"/>
          </a:xfrm>
          <a:prstGeom prst="rect">
            <a:avLst/>
          </a:prstGeom>
        </p:spPr>
        <p:txBody>
          <a:bodyPr anchor="ctr"/>
          <a:lstStyle>
            <a:lvl1pPr algn="ctr">
              <a:defRPr sz="1050">
                <a:solidFill>
                  <a:srgbClr val="007356"/>
                </a:solidFill>
              </a:defRPr>
            </a:lvl1pPr>
          </a:lstStyle>
          <a:p>
            <a:pPr defTabSz="685800"/>
            <a:fld id="{1DB66475-D622-4B43-BF40-78D7FF4C5E16}" type="datetimeFigureOut">
              <a:rPr lang="en-US" smtClean="0"/>
              <a:pPr defTabSz="685800"/>
              <a:t>9/13/2019</a:t>
            </a:fld>
            <a:endParaRPr lang="en-US"/>
          </a:p>
        </p:txBody>
      </p:sp>
      <p:sp>
        <p:nvSpPr>
          <p:cNvPr id="14" name="Footer Placeholder 4"/>
          <p:cNvSpPr>
            <a:spLocks noGrp="1"/>
          </p:cNvSpPr>
          <p:nvPr>
            <p:ph type="ftr" sz="quarter" idx="11"/>
          </p:nvPr>
        </p:nvSpPr>
        <p:spPr>
          <a:xfrm>
            <a:off x="3886201" y="6386852"/>
            <a:ext cx="3623873" cy="365125"/>
          </a:xfrm>
          <a:prstGeom prst="rect">
            <a:avLst/>
          </a:prstGeom>
        </p:spPr>
        <p:txBody>
          <a:bodyPr anchor="ctr"/>
          <a:lstStyle>
            <a:lvl1pPr>
              <a:defRPr sz="1050">
                <a:solidFill>
                  <a:srgbClr val="007356"/>
                </a:solidFill>
              </a:defRPr>
            </a:lvl1pPr>
          </a:lstStyle>
          <a:p>
            <a:pPr defTabSz="685800"/>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5644131"/>
            <a:ext cx="894157" cy="1077345"/>
          </a:xfrm>
          <a:prstGeom prst="rect">
            <a:avLst/>
          </a:prstGeom>
        </p:spPr>
      </p:pic>
    </p:spTree>
    <p:extLst>
      <p:ext uri="{BB962C8B-B14F-4D97-AF65-F5344CB8AC3E}">
        <p14:creationId xmlns:p14="http://schemas.microsoft.com/office/powerpoint/2010/main" val="37778499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1_CFHC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7" cy="1600200"/>
          </a:xfrm>
        </p:spPr>
        <p:txBody>
          <a:bodyPr anchor="ctr"/>
          <a:lstStyle>
            <a:lvl1pPr>
              <a:defRPr sz="2400">
                <a:solidFill>
                  <a:srgbClr val="0069A4"/>
                </a:solidFill>
              </a:defRPr>
            </a:lvl1pPr>
          </a:lstStyle>
          <a:p>
            <a:r>
              <a:rPr lang="en-US"/>
              <a:t>Click to edit Master title style</a:t>
            </a:r>
          </a:p>
        </p:txBody>
      </p:sp>
      <p:sp>
        <p:nvSpPr>
          <p:cNvPr id="3" name="Content Placeholder 2"/>
          <p:cNvSpPr>
            <a:spLocks noGrp="1"/>
          </p:cNvSpPr>
          <p:nvPr>
            <p:ph idx="1"/>
          </p:nvPr>
        </p:nvSpPr>
        <p:spPr>
          <a:xfrm>
            <a:off x="3886200" y="460885"/>
            <a:ext cx="4629150" cy="5040506"/>
          </a:xfrm>
        </p:spPr>
        <p:txBody>
          <a:bodyPr/>
          <a:lstStyle>
            <a:lvl1pPr>
              <a:defRPr sz="2400">
                <a:solidFill>
                  <a:srgbClr val="007356"/>
                </a:solidFill>
              </a:defRPr>
            </a:lvl1pPr>
            <a:lvl2pPr>
              <a:defRPr sz="2100">
                <a:solidFill>
                  <a:srgbClr val="0069A4"/>
                </a:solidFill>
              </a:defRPr>
            </a:lvl2pPr>
            <a:lvl3pPr>
              <a:defRPr sz="1800">
                <a:solidFill>
                  <a:srgbClr val="007356"/>
                </a:solidFill>
              </a:defRPr>
            </a:lvl3pPr>
            <a:lvl4pPr>
              <a:defRPr sz="1500">
                <a:solidFill>
                  <a:srgbClr val="0069A4"/>
                </a:solidFill>
              </a:defRPr>
            </a:lvl4pPr>
            <a:lvl5pPr>
              <a:defRPr sz="1500">
                <a:solidFill>
                  <a:srgbClr val="007356"/>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4088567"/>
          </a:xfrm>
        </p:spPr>
        <p:txBody>
          <a:bodyPr>
            <a:normAutofit/>
          </a:bodyPr>
          <a:lstStyle>
            <a:lvl1pPr marL="0" indent="0">
              <a:buNone/>
              <a:defRPr sz="2100">
                <a:solidFill>
                  <a:srgbClr val="0069A4"/>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3" name="Date Placeholder 3"/>
          <p:cNvSpPr>
            <a:spLocks noGrp="1"/>
          </p:cNvSpPr>
          <p:nvPr>
            <p:ph type="dt" sz="half" idx="10"/>
          </p:nvPr>
        </p:nvSpPr>
        <p:spPr>
          <a:xfrm>
            <a:off x="628650" y="6356351"/>
            <a:ext cx="2950369" cy="365125"/>
          </a:xfrm>
          <a:prstGeom prst="rect">
            <a:avLst/>
          </a:prstGeom>
        </p:spPr>
        <p:txBody>
          <a:bodyPr anchor="ctr"/>
          <a:lstStyle>
            <a:lvl1pPr algn="ctr">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14" name="Footer Placeholder 4"/>
          <p:cNvSpPr>
            <a:spLocks noGrp="1"/>
          </p:cNvSpPr>
          <p:nvPr>
            <p:ph type="ftr" sz="quarter" idx="11"/>
          </p:nvPr>
        </p:nvSpPr>
        <p:spPr>
          <a:xfrm>
            <a:off x="3886201" y="6386852"/>
            <a:ext cx="3623873" cy="365125"/>
          </a:xfrm>
          <a:prstGeom prst="rect">
            <a:avLst/>
          </a:prstGeom>
        </p:spPr>
        <p:txBody>
          <a:bodyPr anchor="ctr"/>
          <a:lstStyle>
            <a:lvl1pPr>
              <a:defRPr sz="1050">
                <a:solidFill>
                  <a:srgbClr val="0069A4"/>
                </a:solidFill>
              </a:defRPr>
            </a:lvl1pPr>
          </a:lstStyle>
          <a:p>
            <a:pPr defTabSz="685800"/>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5644131"/>
            <a:ext cx="894157" cy="1077345"/>
          </a:xfrm>
          <a:prstGeom prst="rect">
            <a:avLst/>
          </a:prstGeom>
        </p:spPr>
      </p:pic>
    </p:spTree>
    <p:extLst>
      <p:ext uri="{BB962C8B-B14F-4D97-AF65-F5344CB8AC3E}">
        <p14:creationId xmlns:p14="http://schemas.microsoft.com/office/powerpoint/2010/main" val="32948741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FH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lstStyle>
            <a:lvl1pPr>
              <a:defRPr sz="2400">
                <a:solidFill>
                  <a:srgbClr val="0069A4"/>
                </a:solidFill>
              </a:defRPr>
            </a:lvl1pPr>
          </a:lstStyle>
          <a:p>
            <a:r>
              <a:rPr lang="en-US"/>
              <a:t>Click to edit Master title style</a:t>
            </a:r>
          </a:p>
        </p:txBody>
      </p:sp>
      <p:sp>
        <p:nvSpPr>
          <p:cNvPr id="3" name="Picture Placeholder 2"/>
          <p:cNvSpPr>
            <a:spLocks noGrp="1"/>
          </p:cNvSpPr>
          <p:nvPr>
            <p:ph type="pic" idx="1"/>
          </p:nvPr>
        </p:nvSpPr>
        <p:spPr>
          <a:xfrm>
            <a:off x="3886200" y="457201"/>
            <a:ext cx="4629150" cy="5044191"/>
          </a:xfrm>
        </p:spPr>
        <p:txBody>
          <a:bodyPr/>
          <a:lstStyle>
            <a:lvl1pPr marL="0" indent="0">
              <a:buNone/>
              <a:defRPr sz="2400">
                <a:solidFill>
                  <a:srgbClr val="0069A4"/>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4088566"/>
          </a:xfrm>
        </p:spPr>
        <p:txBody>
          <a:bodyPr>
            <a:normAutofit/>
          </a:bodyPr>
          <a:lstStyle>
            <a:lvl1pPr marL="0" indent="0">
              <a:buNone/>
              <a:defRPr sz="2100">
                <a:solidFill>
                  <a:srgbClr val="0069A4"/>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194" y="5644131"/>
            <a:ext cx="894157" cy="1077345"/>
          </a:xfrm>
          <a:prstGeom prst="rect">
            <a:avLst/>
          </a:prstGeom>
        </p:spPr>
      </p:pic>
      <p:sp>
        <p:nvSpPr>
          <p:cNvPr id="8" name="Date Placeholder 3"/>
          <p:cNvSpPr>
            <a:spLocks noGrp="1"/>
          </p:cNvSpPr>
          <p:nvPr>
            <p:ph type="dt" sz="half" idx="10"/>
          </p:nvPr>
        </p:nvSpPr>
        <p:spPr>
          <a:xfrm>
            <a:off x="628650" y="6356351"/>
            <a:ext cx="2950369" cy="365125"/>
          </a:xfrm>
          <a:prstGeom prst="rect">
            <a:avLst/>
          </a:prstGeom>
        </p:spPr>
        <p:txBody>
          <a:bodyPr anchor="ctr"/>
          <a:lstStyle>
            <a:lvl1pPr algn="ctr">
              <a:defRPr sz="1050">
                <a:solidFill>
                  <a:srgbClr val="0069A4"/>
                </a:solidFill>
              </a:defRPr>
            </a:lvl1pPr>
          </a:lstStyle>
          <a:p>
            <a:pPr defTabSz="685800"/>
            <a:fld id="{FA7FF2AD-29E1-4EA5-AB51-CF40A82AB6D8}" type="datetimeFigureOut">
              <a:rPr lang="en-US" smtClean="0"/>
              <a:pPr defTabSz="685800"/>
              <a:t>9/13/2019</a:t>
            </a:fld>
            <a:endParaRPr lang="en-US"/>
          </a:p>
        </p:txBody>
      </p:sp>
      <p:sp>
        <p:nvSpPr>
          <p:cNvPr id="9" name="Footer Placeholder 4"/>
          <p:cNvSpPr>
            <a:spLocks noGrp="1"/>
          </p:cNvSpPr>
          <p:nvPr>
            <p:ph type="ftr" sz="quarter" idx="11"/>
          </p:nvPr>
        </p:nvSpPr>
        <p:spPr>
          <a:xfrm>
            <a:off x="3886201" y="6386852"/>
            <a:ext cx="3623873" cy="365125"/>
          </a:xfrm>
          <a:prstGeom prst="rect">
            <a:avLst/>
          </a:prstGeom>
        </p:spPr>
        <p:txBody>
          <a:bodyPr anchor="ctr"/>
          <a:lstStyle>
            <a:lvl1pPr>
              <a:defRPr sz="1050">
                <a:solidFill>
                  <a:srgbClr val="0069A4"/>
                </a:solidFill>
              </a:defRPr>
            </a:lvl1pPr>
          </a:lstStyle>
          <a:p>
            <a:pPr defTabSz="685800"/>
            <a:endParaRPr lang="en-US"/>
          </a:p>
        </p:txBody>
      </p:sp>
    </p:spTree>
    <p:extLst>
      <p:ext uri="{BB962C8B-B14F-4D97-AF65-F5344CB8AC3E}">
        <p14:creationId xmlns:p14="http://schemas.microsoft.com/office/powerpoint/2010/main" val="3112751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FHC Blue Title and Content">
    <p:bg>
      <p:bgPr>
        <a:solidFill>
          <a:srgbClr val="0069A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chemeClr val="bg1"/>
                </a:solidFill>
              </a:defRPr>
            </a:lvl1pPr>
          </a:lstStyle>
          <a:p>
            <a:pPr defTabSz="685800"/>
            <a:fld id="{1DB66475-D622-4B43-BF40-78D7FF4C5E16}" type="datetimeFigureOut">
              <a:rPr lang="en-US" smtClean="0">
                <a:solidFill>
                  <a:prstClr val="white"/>
                </a:solidFill>
              </a:rPr>
              <a:pPr defTabSz="685800"/>
              <a:t>9/13/2019</a:t>
            </a:fld>
            <a:endParaRPr lang="en-US">
              <a:solidFill>
                <a:prstClr val="white"/>
              </a:solidFill>
            </a:endParaRPr>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chemeClr val="bg1"/>
                </a:solidFill>
              </a:defRPr>
            </a:lvl1pPr>
          </a:lstStyle>
          <a:p>
            <a:pPr defTabSz="685800"/>
            <a:endParaRPr lang="en-US">
              <a:solidFill>
                <a:prstClr val="white"/>
              </a:solidFill>
            </a:endParaRPr>
          </a:p>
        </p:txBody>
      </p:sp>
      <p:sp>
        <p:nvSpPr>
          <p:cNvPr id="14"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chemeClr val="bg1"/>
                </a:solidFill>
              </a:defRPr>
            </a:lvl1pPr>
          </a:lstStyle>
          <a:p>
            <a:pPr defTabSz="685800"/>
            <a:fld id="{18B2C76B-290C-4764-BBBB-BF9D97F78BE4}" type="slidenum">
              <a:rPr lang="en-US" smtClean="0">
                <a:solidFill>
                  <a:prstClr val="white"/>
                </a:solidFill>
              </a:rPr>
              <a:pPr defTabSz="685800"/>
              <a:t>‹#›</a:t>
            </a:fld>
            <a:endParaRPr lang="en-US">
              <a:solidFill>
                <a:prstClr val="white"/>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62671" b="3566"/>
          <a:stretch/>
        </p:blipFill>
        <p:spPr>
          <a:xfrm>
            <a:off x="7624546" y="470466"/>
            <a:ext cx="869034" cy="1040520"/>
          </a:xfrm>
          <a:prstGeom prst="rect">
            <a:avLst/>
          </a:prstGeom>
        </p:spPr>
      </p:pic>
      <p:sp>
        <p:nvSpPr>
          <p:cNvPr id="11" name="Title 1"/>
          <p:cNvSpPr>
            <a:spLocks noGrp="1"/>
          </p:cNvSpPr>
          <p:nvPr>
            <p:ph type="title"/>
          </p:nvPr>
        </p:nvSpPr>
        <p:spPr>
          <a:xfrm>
            <a:off x="628650" y="365126"/>
            <a:ext cx="6828065"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2116703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CFHC Blue Title and Content">
    <p:bg>
      <p:bgPr>
        <a:solidFill>
          <a:srgbClr val="F3B21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chemeClr val="bg1"/>
                </a:solidFill>
              </a:defRPr>
            </a:lvl1pPr>
          </a:lstStyle>
          <a:p>
            <a:pPr defTabSz="685800"/>
            <a:fld id="{1DB66475-D622-4B43-BF40-78D7FF4C5E16}" type="datetimeFigureOut">
              <a:rPr lang="en-US" smtClean="0">
                <a:solidFill>
                  <a:prstClr val="white"/>
                </a:solidFill>
              </a:rPr>
              <a:pPr defTabSz="685800"/>
              <a:t>9/13/2019</a:t>
            </a:fld>
            <a:endParaRPr lang="en-US">
              <a:solidFill>
                <a:prstClr val="white"/>
              </a:solidFill>
            </a:endParaRPr>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chemeClr val="bg1"/>
                </a:solidFill>
              </a:defRPr>
            </a:lvl1pPr>
          </a:lstStyle>
          <a:p>
            <a:pPr defTabSz="685800"/>
            <a:endParaRPr lang="en-US">
              <a:solidFill>
                <a:prstClr val="white"/>
              </a:solidFill>
            </a:endParaRPr>
          </a:p>
        </p:txBody>
      </p:sp>
      <p:sp>
        <p:nvSpPr>
          <p:cNvPr id="14"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chemeClr val="bg1"/>
                </a:solidFill>
              </a:defRPr>
            </a:lvl1pPr>
          </a:lstStyle>
          <a:p>
            <a:pPr defTabSz="685800"/>
            <a:fld id="{18B2C76B-290C-4764-BBBB-BF9D97F78BE4}" type="slidenum">
              <a:rPr lang="en-US" smtClean="0">
                <a:solidFill>
                  <a:prstClr val="white"/>
                </a:solidFill>
              </a:rPr>
              <a:pPr defTabSz="685800"/>
              <a:t>‹#›</a:t>
            </a:fld>
            <a:endParaRPr lang="en-US">
              <a:solidFill>
                <a:prstClr val="white"/>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62671" b="3566"/>
          <a:stretch/>
        </p:blipFill>
        <p:spPr>
          <a:xfrm>
            <a:off x="7624546" y="470466"/>
            <a:ext cx="869034" cy="1040520"/>
          </a:xfrm>
          <a:prstGeom prst="rect">
            <a:avLst/>
          </a:prstGeom>
        </p:spPr>
      </p:pic>
      <p:sp>
        <p:nvSpPr>
          <p:cNvPr id="11" name="Title 1"/>
          <p:cNvSpPr>
            <a:spLocks noGrp="1"/>
          </p:cNvSpPr>
          <p:nvPr>
            <p:ph type="title"/>
          </p:nvPr>
        </p:nvSpPr>
        <p:spPr>
          <a:xfrm>
            <a:off x="628650" y="365126"/>
            <a:ext cx="6828065"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0687661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FHC Green Title and Content">
    <p:bg>
      <p:bgPr>
        <a:solidFill>
          <a:srgbClr val="00735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628650" y="6356351"/>
            <a:ext cx="2057400" cy="365125"/>
          </a:xfrm>
          <a:prstGeom prst="rect">
            <a:avLst/>
          </a:prstGeom>
        </p:spPr>
        <p:txBody>
          <a:bodyPr anchor="ctr"/>
          <a:lstStyle>
            <a:lvl1pPr algn="ctr">
              <a:defRPr sz="1050">
                <a:solidFill>
                  <a:schemeClr val="bg1"/>
                </a:solidFill>
              </a:defRPr>
            </a:lvl1pPr>
          </a:lstStyle>
          <a:p>
            <a:pPr defTabSz="685800"/>
            <a:fld id="{1DB66475-D622-4B43-BF40-78D7FF4C5E16}" type="datetimeFigureOut">
              <a:rPr lang="en-US" smtClean="0">
                <a:solidFill>
                  <a:prstClr val="white"/>
                </a:solidFill>
              </a:rPr>
              <a:pPr defTabSz="685800"/>
              <a:t>9/13/2019</a:t>
            </a:fld>
            <a:endParaRPr lang="en-US">
              <a:solidFill>
                <a:prstClr val="white"/>
              </a:solidFill>
            </a:endParaRPr>
          </a:p>
        </p:txBody>
      </p:sp>
      <p:sp>
        <p:nvSpPr>
          <p:cNvPr id="10" name="Footer Placeholder 4"/>
          <p:cNvSpPr>
            <a:spLocks noGrp="1"/>
          </p:cNvSpPr>
          <p:nvPr>
            <p:ph type="ftr" sz="quarter" idx="11"/>
          </p:nvPr>
        </p:nvSpPr>
        <p:spPr>
          <a:xfrm>
            <a:off x="2686050" y="6356351"/>
            <a:ext cx="3771900" cy="365125"/>
          </a:xfrm>
          <a:prstGeom prst="rect">
            <a:avLst/>
          </a:prstGeom>
        </p:spPr>
        <p:txBody>
          <a:bodyPr anchor="ctr"/>
          <a:lstStyle>
            <a:lvl1pPr>
              <a:defRPr sz="1050">
                <a:solidFill>
                  <a:schemeClr val="bg1"/>
                </a:solidFill>
              </a:defRPr>
            </a:lvl1pPr>
          </a:lstStyle>
          <a:p>
            <a:pPr defTabSz="685800"/>
            <a:endParaRPr lang="en-US">
              <a:solidFill>
                <a:prstClr val="white"/>
              </a:solidFill>
            </a:endParaRPr>
          </a:p>
        </p:txBody>
      </p:sp>
      <p:sp>
        <p:nvSpPr>
          <p:cNvPr id="14" name="Slide Number Placeholder 5"/>
          <p:cNvSpPr>
            <a:spLocks noGrp="1"/>
          </p:cNvSpPr>
          <p:nvPr>
            <p:ph type="sldNum" sz="quarter" idx="12"/>
          </p:nvPr>
        </p:nvSpPr>
        <p:spPr>
          <a:xfrm>
            <a:off x="6457950" y="6356351"/>
            <a:ext cx="2057400" cy="365125"/>
          </a:xfrm>
          <a:prstGeom prst="rect">
            <a:avLst/>
          </a:prstGeom>
        </p:spPr>
        <p:txBody>
          <a:bodyPr anchor="ctr"/>
          <a:lstStyle>
            <a:lvl1pPr>
              <a:defRPr sz="1050">
                <a:solidFill>
                  <a:schemeClr val="bg1"/>
                </a:solidFill>
              </a:defRPr>
            </a:lvl1pPr>
          </a:lstStyle>
          <a:p>
            <a:pPr defTabSz="685800"/>
            <a:fld id="{18B2C76B-290C-4764-BBBB-BF9D97F78BE4}" type="slidenum">
              <a:rPr lang="en-US" smtClean="0">
                <a:solidFill>
                  <a:prstClr val="white"/>
                </a:solidFill>
              </a:rPr>
              <a:pPr defTabSz="685800"/>
              <a:t>‹#›</a:t>
            </a:fld>
            <a:endParaRPr lang="en-US">
              <a:solidFill>
                <a:prstClr val="white"/>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62671" b="3566"/>
          <a:stretch/>
        </p:blipFill>
        <p:spPr>
          <a:xfrm>
            <a:off x="7624546" y="470466"/>
            <a:ext cx="869034" cy="1040520"/>
          </a:xfrm>
          <a:prstGeom prst="rect">
            <a:avLst/>
          </a:prstGeom>
        </p:spPr>
      </p:pic>
      <p:sp>
        <p:nvSpPr>
          <p:cNvPr id="11" name="Title 1"/>
          <p:cNvSpPr>
            <a:spLocks noGrp="1"/>
          </p:cNvSpPr>
          <p:nvPr>
            <p:ph type="title"/>
          </p:nvPr>
        </p:nvSpPr>
        <p:spPr>
          <a:xfrm>
            <a:off x="628650" y="365126"/>
            <a:ext cx="6828065"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0361761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 MF 1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6205674" cy="1325563"/>
          </a:xfrm>
        </p:spPr>
        <p:txBody>
          <a:bodyPr/>
          <a:lstStyle>
            <a:lvl1pPr>
              <a:defRPr b="0">
                <a:solidFill>
                  <a:srgbClr val="194E7C"/>
                </a:solidFill>
                <a:latin typeface="Yanone Kaffeesatz" panose="00000500000000000000" pitchFamily="50" charset="0"/>
              </a:defRPr>
            </a:lvl1pPr>
          </a:lstStyle>
          <a:p>
            <a:r>
              <a:rPr lang="en-US"/>
              <a:t>Click to edit Master title style</a:t>
            </a:r>
          </a:p>
        </p:txBody>
      </p:sp>
      <p:sp>
        <p:nvSpPr>
          <p:cNvPr id="4" name="Content Placeholder 3"/>
          <p:cNvSpPr>
            <a:spLocks noGrp="1"/>
          </p:cNvSpPr>
          <p:nvPr>
            <p:ph sz="half" idx="2"/>
          </p:nvPr>
        </p:nvSpPr>
        <p:spPr>
          <a:xfrm>
            <a:off x="629841" y="2052321"/>
            <a:ext cx="6205674" cy="4137343"/>
          </a:xfrm>
        </p:spPr>
        <p:txBody>
          <a:bodyPr/>
          <a:lstStyle>
            <a:lvl1pPr>
              <a:defRPr>
                <a:solidFill>
                  <a:srgbClr val="194E7C"/>
                </a:solidFill>
                <a:latin typeface="Yanone Kaffeesatz Extra Light" panose="00000300000000000000" pitchFamily="50" charset="0"/>
              </a:defRPr>
            </a:lvl1pPr>
            <a:lvl2pPr>
              <a:defRPr>
                <a:solidFill>
                  <a:srgbClr val="194E7C"/>
                </a:solidFill>
                <a:latin typeface="Yanone Kaffeesatz Extra Light" panose="00000300000000000000" pitchFamily="50" charset="0"/>
              </a:defRPr>
            </a:lvl2pPr>
            <a:lvl3pPr>
              <a:defRPr>
                <a:solidFill>
                  <a:srgbClr val="194E7C"/>
                </a:solidFill>
                <a:latin typeface="Yanone Kaffeesatz Extra Light" panose="00000300000000000000" pitchFamily="50" charset="0"/>
              </a:defRPr>
            </a:lvl3pPr>
            <a:lvl4pPr>
              <a:defRPr>
                <a:solidFill>
                  <a:srgbClr val="194E7C"/>
                </a:solidFill>
                <a:latin typeface="Yanone Kaffeesatz Extra Light" panose="00000300000000000000" pitchFamily="50" charset="0"/>
              </a:defRPr>
            </a:lvl4pPr>
            <a:lvl5pPr>
              <a:defRPr>
                <a:solidFill>
                  <a:srgbClr val="194E7C"/>
                </a:solidFill>
                <a:latin typeface="Yanone Kaffeesatz Extra Light" panose="000003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5069" r="32239"/>
          <a:stretch/>
        </p:blipFill>
        <p:spPr>
          <a:xfrm flipH="1">
            <a:off x="7054974" y="0"/>
            <a:ext cx="2096521" cy="6865496"/>
          </a:xfrm>
          <a:prstGeom prst="rect">
            <a:avLst/>
          </a:prstGeom>
        </p:spPr>
      </p:pic>
      <p:sp>
        <p:nvSpPr>
          <p:cNvPr id="14" name="Footer Placeholder 4"/>
          <p:cNvSpPr>
            <a:spLocks noGrp="1"/>
          </p:cNvSpPr>
          <p:nvPr>
            <p:ph type="ftr" sz="quarter" idx="11"/>
          </p:nvPr>
        </p:nvSpPr>
        <p:spPr>
          <a:xfrm>
            <a:off x="3749415" y="6356351"/>
            <a:ext cx="3086100" cy="365125"/>
          </a:xfrm>
        </p:spPr>
        <p:txBody>
          <a:bodyPr/>
          <a:lstStyle>
            <a:lvl1pPr>
              <a:defRPr>
                <a:solidFill>
                  <a:srgbClr val="194E7C"/>
                </a:solidFill>
              </a:defRPr>
            </a:lvl1pPr>
          </a:lstStyle>
          <a:p>
            <a:pPr defTabSz="685800"/>
            <a:endParaRPr lang="en-US"/>
          </a:p>
        </p:txBody>
      </p:sp>
      <p:sp>
        <p:nvSpPr>
          <p:cNvPr id="15" name="Slide Number Placeholder 5"/>
          <p:cNvSpPr>
            <a:spLocks noGrp="1"/>
          </p:cNvSpPr>
          <p:nvPr>
            <p:ph type="sldNum" sz="quarter" idx="12"/>
          </p:nvPr>
        </p:nvSpPr>
        <p:spPr>
          <a:xfrm>
            <a:off x="628650" y="6356351"/>
            <a:ext cx="2867833" cy="365125"/>
          </a:xfrm>
        </p:spPr>
        <p:txBody>
          <a:bodyPr/>
          <a:lstStyle>
            <a:lvl1pPr>
              <a:defRPr>
                <a:solidFill>
                  <a:srgbClr val="194E7C"/>
                </a:solidFill>
              </a:defRPr>
            </a:lvl1pPr>
          </a:lstStyle>
          <a:p>
            <a:pPr defTabSz="685800"/>
            <a:fld id="{2E723CE9-1FEC-44AC-8641-C476405E4ADD}" type="slidenum">
              <a:rPr lang="en-US" smtClean="0"/>
              <a:pPr defTabSz="685800"/>
              <a:t>‹#›</a:t>
            </a:fld>
            <a:endParaRPr lang="en-US"/>
          </a:p>
        </p:txBody>
      </p:sp>
    </p:spTree>
    <p:extLst>
      <p:ext uri="{BB962C8B-B14F-4D97-AF65-F5344CB8AC3E}">
        <p14:creationId xmlns:p14="http://schemas.microsoft.com/office/powerpoint/2010/main" val="347383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0.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1.pn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theme" Target="../theme/theme7.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89688" y="6366610"/>
            <a:ext cx="7430311" cy="365125"/>
          </a:xfrm>
          <a:prstGeom prst="rect">
            <a:avLst/>
          </a:prstGeom>
        </p:spPr>
        <p:txBody>
          <a:bodyPr vert="horz" lIns="91440" tIns="45720" rIns="91440" bIns="45720" rtlCol="0" anchor="ctr"/>
          <a:lstStyle>
            <a:lvl1pPr algn="l">
              <a:defRPr sz="800">
                <a:solidFill>
                  <a:schemeClr val="accent6">
                    <a:lumMod val="50000"/>
                  </a:schemeClr>
                </a:solidFill>
              </a:defRPr>
            </a:lvl1pPr>
          </a:lstStyle>
          <a:p>
            <a:r>
              <a:rPr lang="en-US"/>
              <a:t>© All rights reserved. No utilization or reproduction of this material is allowed without the written permission of CSH.</a:t>
            </a:r>
          </a:p>
        </p:txBody>
      </p:sp>
      <p:pic>
        <p:nvPicPr>
          <p:cNvPr id="4"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675330" y="6248454"/>
            <a:ext cx="1186568" cy="601436"/>
          </a:xfrm>
          <a:prstGeom prst="rect">
            <a:avLst/>
          </a:prstGeom>
        </p:spPr>
      </p:pic>
    </p:spTree>
    <p:extLst>
      <p:ext uri="{BB962C8B-B14F-4D97-AF65-F5344CB8AC3E}">
        <p14:creationId xmlns:p14="http://schemas.microsoft.com/office/powerpoint/2010/main" val="2808462610"/>
      </p:ext>
    </p:extLst>
  </p:cSld>
  <p:clrMap bg1="lt1" tx1="dk1" bg2="lt2" tx2="dk2" accent1="accent1" accent2="accent2" accent3="accent3" accent4="accent4" accent5="accent5" accent6="accent6" hlink="hlink" folHlink="folHlink"/>
  <p:sldLayoutIdLst>
    <p:sldLayoutId id="2147483715" r:id="rId1"/>
    <p:sldLayoutId id="2147483721" r:id="rId2"/>
    <p:sldLayoutId id="2147483728" r:id="rId3"/>
    <p:sldLayoutId id="2147483731" r:id="rId4"/>
    <p:sldLayoutId id="2147483732" r:id="rId5"/>
    <p:sldLayoutId id="2147483729" r:id="rId6"/>
    <p:sldLayoutId id="2147483730" r:id="rId7"/>
    <p:sldLayoutId id="2147483716" r:id="rId8"/>
    <p:sldLayoutId id="2147483717" r:id="rId9"/>
    <p:sldLayoutId id="2147483718" r:id="rId10"/>
    <p:sldLayoutId id="2147483719" r:id="rId11"/>
    <p:sldLayoutId id="2147483720" r:id="rId12"/>
    <p:sldLayoutId id="2147483722" r:id="rId13"/>
    <p:sldLayoutId id="2147483723" r:id="rId14"/>
    <p:sldLayoutId id="2147483724" r:id="rId15"/>
    <p:sldLayoutId id="2147483727" r:id="rId16"/>
  </p:sldLayoutIdLst>
  <p:hf sldNum="0" hd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01951" y="758952"/>
            <a:ext cx="5897782" cy="5225796"/>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1187" y="6089904"/>
            <a:ext cx="1548546" cy="784912"/>
          </a:xfrm>
          <a:prstGeom prst="rect">
            <a:avLst/>
          </a:prstGeom>
        </p:spPr>
      </p:pic>
    </p:spTree>
    <p:extLst>
      <p:ext uri="{BB962C8B-B14F-4D97-AF65-F5344CB8AC3E}">
        <p14:creationId xmlns:p14="http://schemas.microsoft.com/office/powerpoint/2010/main" val="319750536"/>
      </p:ext>
    </p:extLst>
  </p:cSld>
  <p:clrMap bg1="lt1" tx1="dk1" bg2="lt2" tx2="dk2" accent1="accent1" accent2="accent2" accent3="accent3" accent4="accent4" accent5="accent5" accent6="accent6" hlink="hlink" folHlink="folHlink"/>
  <p:sldLayoutIdLst>
    <p:sldLayoutId id="2147483734" r:id="rId1"/>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628650" y="6356351"/>
            <a:ext cx="2057400" cy="365125"/>
          </a:xfrm>
          <a:prstGeom prst="rect">
            <a:avLst/>
          </a:prstGeom>
        </p:spPr>
        <p:txBody>
          <a:bodyPr anchor="ctr"/>
          <a:lstStyle>
            <a:lvl1pPr algn="l">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9" name="Footer Placeholder 4"/>
          <p:cNvSpPr>
            <a:spLocks noGrp="1"/>
          </p:cNvSpPr>
          <p:nvPr>
            <p:ph type="ftr" sz="quarter" idx="3"/>
          </p:nvPr>
        </p:nvSpPr>
        <p:spPr>
          <a:xfrm>
            <a:off x="2686050" y="6356351"/>
            <a:ext cx="3771900" cy="365125"/>
          </a:xfrm>
          <a:prstGeom prst="rect">
            <a:avLst/>
          </a:prstGeom>
        </p:spPr>
        <p:txBody>
          <a:bodyPr anchor="ctr"/>
          <a:lstStyle>
            <a:lvl1pPr>
              <a:defRPr sz="1050">
                <a:solidFill>
                  <a:srgbClr val="0069A4"/>
                </a:solidFill>
              </a:defRPr>
            </a:lvl1pPr>
          </a:lstStyle>
          <a:p>
            <a:pPr defTabSz="685800"/>
            <a:endParaRPr lang="en-US"/>
          </a:p>
        </p:txBody>
      </p:sp>
      <p:sp>
        <p:nvSpPr>
          <p:cNvPr id="10" name="Slide Number Placeholder 5"/>
          <p:cNvSpPr>
            <a:spLocks noGrp="1"/>
          </p:cNvSpPr>
          <p:nvPr>
            <p:ph type="sldNum" sz="quarter" idx="4"/>
          </p:nvPr>
        </p:nvSpPr>
        <p:spPr>
          <a:xfrm>
            <a:off x="6457950" y="6356351"/>
            <a:ext cx="2057400" cy="365125"/>
          </a:xfrm>
          <a:prstGeom prst="rect">
            <a:avLst/>
          </a:prstGeom>
        </p:spPr>
        <p:txBody>
          <a:bodyPr anchor="ctr"/>
          <a:lstStyle>
            <a:lvl1pPr>
              <a:defRPr sz="1050">
                <a:solidFill>
                  <a:srgbClr val="0069A4"/>
                </a:solidFill>
              </a:defRPr>
            </a:lvl1pPr>
          </a:lstStyle>
          <a:p>
            <a:pPr defTabSz="685800"/>
            <a:fld id="{18B2C76B-290C-4764-BBBB-BF9D97F78BE4}" type="slidenum">
              <a:rPr lang="en-US" smtClean="0"/>
              <a:pPr defTabSz="685800"/>
              <a:t>‹#›</a:t>
            </a:fld>
            <a:endParaRPr lang="en-US"/>
          </a:p>
        </p:txBody>
      </p:sp>
    </p:spTree>
    <p:extLst>
      <p:ext uri="{BB962C8B-B14F-4D97-AF65-F5344CB8AC3E}">
        <p14:creationId xmlns:p14="http://schemas.microsoft.com/office/powerpoint/2010/main" val="419852613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Lst>
  <p:txStyles>
    <p:titleStyle>
      <a:lvl1pPr algn="l" defTabSz="685800" rtl="0" eaLnBrk="1" latinLnBrk="0" hangingPunct="1">
        <a:lnSpc>
          <a:spcPct val="90000"/>
        </a:lnSpc>
        <a:spcBef>
          <a:spcPct val="0"/>
        </a:spcBef>
        <a:buNone/>
        <a:defRPr sz="3750" b="1" kern="1200">
          <a:solidFill>
            <a:srgbClr val="0069A4"/>
          </a:solidFill>
          <a:latin typeface="Formata" panose="0200050604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700" kern="1200">
          <a:solidFill>
            <a:srgbClr val="0069A4"/>
          </a:solidFill>
          <a:latin typeface="Formata" panose="02000506040000020004"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007356"/>
          </a:solidFill>
          <a:latin typeface="Formata" panose="02000506040000020004"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100" kern="1200">
          <a:solidFill>
            <a:srgbClr val="0069A4"/>
          </a:solidFill>
          <a:latin typeface="Formata" panose="02000506040000020004"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7356"/>
          </a:solidFill>
          <a:latin typeface="Formata" panose="02000506040000020004"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69A4"/>
          </a:solidFill>
          <a:latin typeface="Formata" panose="02000506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628650" y="6356351"/>
            <a:ext cx="2057400" cy="365125"/>
          </a:xfrm>
          <a:prstGeom prst="rect">
            <a:avLst/>
          </a:prstGeom>
        </p:spPr>
        <p:txBody>
          <a:bodyPr anchor="ctr"/>
          <a:lstStyle>
            <a:lvl1pPr algn="l">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9" name="Footer Placeholder 4"/>
          <p:cNvSpPr>
            <a:spLocks noGrp="1"/>
          </p:cNvSpPr>
          <p:nvPr>
            <p:ph type="ftr" sz="quarter" idx="3"/>
          </p:nvPr>
        </p:nvSpPr>
        <p:spPr>
          <a:xfrm>
            <a:off x="2686050" y="6356351"/>
            <a:ext cx="3771900" cy="365125"/>
          </a:xfrm>
          <a:prstGeom prst="rect">
            <a:avLst/>
          </a:prstGeom>
        </p:spPr>
        <p:txBody>
          <a:bodyPr anchor="ctr"/>
          <a:lstStyle>
            <a:lvl1pPr>
              <a:defRPr sz="1050">
                <a:solidFill>
                  <a:srgbClr val="0069A4"/>
                </a:solidFill>
              </a:defRPr>
            </a:lvl1pPr>
          </a:lstStyle>
          <a:p>
            <a:pPr defTabSz="685800"/>
            <a:endParaRPr lang="en-US"/>
          </a:p>
        </p:txBody>
      </p:sp>
      <p:sp>
        <p:nvSpPr>
          <p:cNvPr id="10" name="Slide Number Placeholder 5"/>
          <p:cNvSpPr>
            <a:spLocks noGrp="1"/>
          </p:cNvSpPr>
          <p:nvPr>
            <p:ph type="sldNum" sz="quarter" idx="4"/>
          </p:nvPr>
        </p:nvSpPr>
        <p:spPr>
          <a:xfrm>
            <a:off x="6457950" y="6356351"/>
            <a:ext cx="2057400" cy="365125"/>
          </a:xfrm>
          <a:prstGeom prst="rect">
            <a:avLst/>
          </a:prstGeom>
        </p:spPr>
        <p:txBody>
          <a:bodyPr anchor="ctr"/>
          <a:lstStyle>
            <a:lvl1pPr>
              <a:defRPr sz="1050">
                <a:solidFill>
                  <a:srgbClr val="0069A4"/>
                </a:solidFill>
              </a:defRPr>
            </a:lvl1pPr>
          </a:lstStyle>
          <a:p>
            <a:pPr defTabSz="685800"/>
            <a:fld id="{18B2C76B-290C-4764-BBBB-BF9D97F78BE4}" type="slidenum">
              <a:rPr lang="en-US" smtClean="0"/>
              <a:pPr defTabSz="685800"/>
              <a:t>‹#›</a:t>
            </a:fld>
            <a:endParaRPr lang="en-US"/>
          </a:p>
        </p:txBody>
      </p:sp>
    </p:spTree>
    <p:extLst>
      <p:ext uri="{BB962C8B-B14F-4D97-AF65-F5344CB8AC3E}">
        <p14:creationId xmlns:p14="http://schemas.microsoft.com/office/powerpoint/2010/main" val="212425348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Lst>
  <p:txStyles>
    <p:titleStyle>
      <a:lvl1pPr algn="l" defTabSz="685800" rtl="0" eaLnBrk="1" latinLnBrk="0" hangingPunct="1">
        <a:lnSpc>
          <a:spcPct val="90000"/>
        </a:lnSpc>
        <a:spcBef>
          <a:spcPct val="0"/>
        </a:spcBef>
        <a:buNone/>
        <a:defRPr sz="3750" b="1" kern="1200">
          <a:solidFill>
            <a:srgbClr val="0069A4"/>
          </a:solidFill>
          <a:latin typeface="Formata" panose="0200050604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700" kern="1200">
          <a:solidFill>
            <a:srgbClr val="0069A4"/>
          </a:solidFill>
          <a:latin typeface="Formata" panose="02000506040000020004"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007356"/>
          </a:solidFill>
          <a:latin typeface="Formata" panose="02000506040000020004"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100" kern="1200">
          <a:solidFill>
            <a:srgbClr val="0069A4"/>
          </a:solidFill>
          <a:latin typeface="Formata" panose="02000506040000020004"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7356"/>
          </a:solidFill>
          <a:latin typeface="Formata" panose="02000506040000020004"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69A4"/>
          </a:solidFill>
          <a:latin typeface="Formata" panose="02000506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C1507C25-53BD-49C7-B2C3-6729955474B9}" type="datetimeFigureOut">
              <a:rPr lang="en-US" smtClean="0">
                <a:solidFill>
                  <a:prstClr val="black">
                    <a:tint val="75000"/>
                  </a:prstClr>
                </a:solidFill>
              </a:rPr>
              <a:pPr defTabSz="685800"/>
              <a:t>9/13/2019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8FA114B0-370D-4887-893A-D90AD1255395}" type="slidenum">
              <a:rPr lang="en-US" smtClean="0">
                <a:solidFill>
                  <a:prstClr val="black">
                    <a:tint val="75000"/>
                  </a:prstClr>
                </a:solidFill>
              </a:rPr>
              <a:pPr defTabSz="685800"/>
              <a:t>‹#›</a:t>
            </a:fld>
            <a:endParaRPr lang="en-US">
              <a:solidFill>
                <a:prstClr val="black">
                  <a:tint val="75000"/>
                </a:prstClr>
              </a:solidFill>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550098" y="6465210"/>
            <a:ext cx="616304" cy="392791"/>
          </a:xfrm>
          <a:prstGeom prst="rect">
            <a:avLst/>
          </a:prstGeom>
        </p:spPr>
      </p:pic>
    </p:spTree>
    <p:extLst>
      <p:ext uri="{BB962C8B-B14F-4D97-AF65-F5344CB8AC3E}">
        <p14:creationId xmlns:p14="http://schemas.microsoft.com/office/powerpoint/2010/main" val="398066646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758952"/>
            <a:ext cx="2582695" cy="5330952"/>
          </a:xfrm>
          <a:prstGeom prst="rect">
            <a:avLst/>
          </a:prstGeom>
          <a:solidFill>
            <a:srgbClr val="F8971D"/>
          </a:solidFill>
          <a:ln cap="flat">
            <a:noFill/>
            <a:prstDash val="solid"/>
          </a:ln>
        </p:spPr>
        <p:txBody>
          <a:bodyPr vert="horz" wrap="square" lIns="0" tIns="0" rIns="0" bIns="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 name="Title Placeholder 1"/>
          <p:cNvSpPr txBox="1">
            <a:spLocks noGrp="1"/>
          </p:cNvSpPr>
          <p:nvPr>
            <p:ph type="title"/>
          </p:nvPr>
        </p:nvSpPr>
        <p:spPr>
          <a:xfrm>
            <a:off x="189692" y="1123834"/>
            <a:ext cx="2210607" cy="4601178"/>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4" name="Rectangle 37"/>
          <p:cNvSpPr/>
          <p:nvPr/>
        </p:nvSpPr>
        <p:spPr>
          <a:xfrm>
            <a:off x="8861898" y="758952"/>
            <a:ext cx="288036" cy="5330952"/>
          </a:xfrm>
          <a:prstGeom prst="rect">
            <a:avLst/>
          </a:prstGeom>
          <a:solidFill>
            <a:srgbClr val="C8C8C8">
              <a:alpha val="49804"/>
            </a:srgbClr>
          </a:solidFill>
          <a:ln cap="flat">
            <a:noFill/>
            <a:prstDash val="solid"/>
          </a:ln>
        </p:spPr>
        <p:txBody>
          <a:bodyPr vert="horz" wrap="square" lIns="0" tIns="0" rIns="0" bIns="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 name="Text Placeholder 2"/>
          <p:cNvSpPr txBox="1">
            <a:spLocks noGrp="1"/>
          </p:cNvSpPr>
          <p:nvPr>
            <p:ph type="body" idx="1"/>
          </p:nvPr>
        </p:nvSpPr>
        <p:spPr>
          <a:xfrm>
            <a:off x="2901948" y="864108"/>
            <a:ext cx="5486400" cy="5120640"/>
          </a:xfrm>
          <a:prstGeom prst="rect">
            <a:avLst/>
          </a:prstGeom>
          <a:noFill/>
          <a:ln>
            <a:noFill/>
          </a:ln>
        </p:spPr>
        <p:txBody>
          <a:bodyPr vert="horz" wrap="square" lIns="91440" tIns="45720" rIns="91440" bIns="45720" anchor="ctr"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txBox="1">
            <a:spLocks noGrp="1"/>
          </p:cNvSpPr>
          <p:nvPr>
            <p:ph type="ftr" sz="quarter" idx="3"/>
          </p:nvPr>
        </p:nvSpPr>
        <p:spPr>
          <a:xfrm>
            <a:off x="189692" y="6366610"/>
            <a:ext cx="7430313"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800" b="0" i="0" u="none" strike="noStrike" kern="1200" cap="none" spc="0" baseline="0">
                <a:solidFill>
                  <a:srgbClr val="4F5053"/>
                </a:solidFill>
                <a:uFillTx/>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p:txBody>
      </p:sp>
      <p:pic>
        <p:nvPicPr>
          <p:cNvPr id="7" name="Picture 3"/>
          <p:cNvPicPr>
            <a:picLocks noChangeAspect="1"/>
          </p:cNvPicPr>
          <p:nvPr/>
        </p:nvPicPr>
        <p:blipFill>
          <a:blip r:embed="rId19"/>
          <a:stretch>
            <a:fillRect/>
          </a:stretch>
        </p:blipFill>
        <p:spPr>
          <a:xfrm>
            <a:off x="7675327" y="6248451"/>
            <a:ext cx="1186571" cy="601437"/>
          </a:xfrm>
          <a:prstGeom prst="rect">
            <a:avLst/>
          </a:prstGeom>
          <a:noFill/>
          <a:ln cap="flat">
            <a:noFill/>
          </a:ln>
        </p:spPr>
      </p:pic>
    </p:spTree>
    <p:extLst>
      <p:ext uri="{BB962C8B-B14F-4D97-AF65-F5344CB8AC3E}">
        <p14:creationId xmlns:p14="http://schemas.microsoft.com/office/powerpoint/2010/main" val="297296983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marL="0" marR="0" lvl="0" indent="0" algn="l" defTabSz="914400" rtl="0" fontAlgn="auto" hangingPunct="1">
        <a:lnSpc>
          <a:spcPct val="90000"/>
        </a:lnSpc>
        <a:spcBef>
          <a:spcPts val="0"/>
        </a:spcBef>
        <a:spcAft>
          <a:spcPts val="0"/>
        </a:spcAft>
        <a:buNone/>
        <a:tabLst/>
        <a:defRPr lang="en-US" sz="3000" b="0" i="0" u="none" strike="noStrike" kern="1200" cap="none" spc="-60" baseline="0">
          <a:solidFill>
            <a:srgbClr val="FFFFFF"/>
          </a:solidFill>
          <a:uFillTx/>
          <a:latin typeface="Arial"/>
        </a:defRPr>
      </a:lvl1pPr>
    </p:titleStyle>
    <p:bodyStyle>
      <a:lvl1pPr marL="182880" marR="0" lvl="0" indent="-182880" algn="l" defTabSz="914400" rtl="0" fontAlgn="auto" hangingPunct="1">
        <a:lnSpc>
          <a:spcPct val="90000"/>
        </a:lnSpc>
        <a:spcBef>
          <a:spcPts val="1200"/>
        </a:spcBef>
        <a:spcAft>
          <a:spcPts val="0"/>
        </a:spcAft>
        <a:buClr>
          <a:srgbClr val="F8971D"/>
        </a:buClr>
        <a:buSzPct val="100000"/>
        <a:buFont typeface="Wingdings 2" pitchFamily="18"/>
        <a:buChar char=""/>
        <a:tabLst/>
        <a:defRPr lang="en-US" sz="1900" b="0" i="0" u="none" strike="noStrike" kern="1200" cap="none" spc="0" baseline="0">
          <a:solidFill>
            <a:srgbClr val="000000"/>
          </a:solidFill>
          <a:uFillTx/>
          <a:latin typeface="Arial"/>
        </a:defRPr>
      </a:lvl1pPr>
      <a:lvl2pPr marL="685800" marR="0" lvl="1" indent="-182880" algn="l" defTabSz="914400" rtl="0" fontAlgn="auto" hangingPunct="1">
        <a:lnSpc>
          <a:spcPct val="90000"/>
        </a:lnSpc>
        <a:spcBef>
          <a:spcPts val="250"/>
        </a:spcBef>
        <a:spcAft>
          <a:spcPts val="250"/>
        </a:spcAft>
        <a:buClr>
          <a:srgbClr val="F8971D"/>
        </a:buClr>
        <a:buSzPct val="100000"/>
        <a:buFont typeface="Wingdings 2" pitchFamily="18"/>
        <a:buChar char=""/>
        <a:tabLst/>
        <a:defRPr lang="en-US" sz="1700" b="0" i="0" u="none" strike="noStrike" kern="1200" cap="none" spc="0" baseline="0">
          <a:solidFill>
            <a:srgbClr val="595959"/>
          </a:solidFill>
          <a:uFillTx/>
          <a:latin typeface="Arial"/>
        </a:defRPr>
      </a:lvl2pPr>
      <a:lvl3pPr marL="1143000" marR="0" lvl="2" indent="-182880" algn="l" defTabSz="914400" rtl="0" fontAlgn="auto" hangingPunct="1">
        <a:lnSpc>
          <a:spcPct val="90000"/>
        </a:lnSpc>
        <a:spcBef>
          <a:spcPts val="250"/>
        </a:spcBef>
        <a:spcAft>
          <a:spcPts val="250"/>
        </a:spcAft>
        <a:buClr>
          <a:srgbClr val="F8971D"/>
        </a:buClr>
        <a:buSzPct val="100000"/>
        <a:buFont typeface="Wingdings 2" pitchFamily="18"/>
        <a:buChar char=""/>
        <a:tabLst/>
        <a:defRPr lang="en-US" sz="1500" b="0" i="0" u="none" strike="noStrike" kern="1200" cap="none" spc="0" baseline="0">
          <a:solidFill>
            <a:srgbClr val="595959"/>
          </a:solidFill>
          <a:uFillTx/>
          <a:latin typeface="Arial"/>
        </a:defRPr>
      </a:lvl3pPr>
      <a:lvl4pPr marL="1600200" marR="0" lvl="3" indent="-182880" algn="l" defTabSz="914400" rtl="0" fontAlgn="auto" hangingPunct="1">
        <a:lnSpc>
          <a:spcPct val="90000"/>
        </a:lnSpc>
        <a:spcBef>
          <a:spcPts val="250"/>
        </a:spcBef>
        <a:spcAft>
          <a:spcPts val="250"/>
        </a:spcAft>
        <a:buClr>
          <a:srgbClr val="F8971D"/>
        </a:buClr>
        <a:buSzPct val="100000"/>
        <a:buFont typeface="Wingdings 2" pitchFamily="18"/>
        <a:buChar char=""/>
        <a:tabLst/>
        <a:defRPr lang="en-US" sz="1300" b="0" i="0" u="none" strike="noStrike" kern="1200" cap="none" spc="0" baseline="0">
          <a:solidFill>
            <a:srgbClr val="595959"/>
          </a:solidFill>
          <a:uFillTx/>
          <a:latin typeface="Arial"/>
        </a:defRPr>
      </a:lvl4pPr>
      <a:lvl5pPr marL="2057400" marR="0" lvl="4" indent="-182880" algn="l" defTabSz="914400" rtl="0" fontAlgn="auto" hangingPunct="1">
        <a:lnSpc>
          <a:spcPct val="90000"/>
        </a:lnSpc>
        <a:spcBef>
          <a:spcPts val="250"/>
        </a:spcBef>
        <a:spcAft>
          <a:spcPts val="250"/>
        </a:spcAft>
        <a:buClr>
          <a:srgbClr val="F8971D"/>
        </a:buClr>
        <a:buSzPct val="100000"/>
        <a:buFont typeface="Wingdings 2" pitchFamily="18"/>
        <a:buChar char=""/>
        <a:tabLst/>
        <a:defRPr lang="en-US" sz="1300" b="0" i="0" u="none" strike="noStrike" kern="1200" cap="none" spc="0" baseline="0">
          <a:solidFill>
            <a:srgbClr val="595959"/>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628650" y="6356351"/>
            <a:ext cx="2057400" cy="365125"/>
          </a:xfrm>
          <a:prstGeom prst="rect">
            <a:avLst/>
          </a:prstGeom>
        </p:spPr>
        <p:txBody>
          <a:bodyPr anchor="ctr"/>
          <a:lstStyle>
            <a:lvl1pPr algn="l">
              <a:defRPr sz="1050">
                <a:solidFill>
                  <a:srgbClr val="0069A4"/>
                </a:solidFill>
              </a:defRPr>
            </a:lvl1pPr>
          </a:lstStyle>
          <a:p>
            <a:pPr defTabSz="685800"/>
            <a:fld id="{1DB66475-D622-4B43-BF40-78D7FF4C5E16}" type="datetimeFigureOut">
              <a:rPr lang="en-US" smtClean="0"/>
              <a:pPr defTabSz="685800"/>
              <a:t>9/13/2019</a:t>
            </a:fld>
            <a:endParaRPr lang="en-US"/>
          </a:p>
        </p:txBody>
      </p:sp>
      <p:sp>
        <p:nvSpPr>
          <p:cNvPr id="9" name="Footer Placeholder 4"/>
          <p:cNvSpPr>
            <a:spLocks noGrp="1"/>
          </p:cNvSpPr>
          <p:nvPr>
            <p:ph type="ftr" sz="quarter" idx="3"/>
          </p:nvPr>
        </p:nvSpPr>
        <p:spPr>
          <a:xfrm>
            <a:off x="2686050" y="6356351"/>
            <a:ext cx="3771900" cy="365125"/>
          </a:xfrm>
          <a:prstGeom prst="rect">
            <a:avLst/>
          </a:prstGeom>
        </p:spPr>
        <p:txBody>
          <a:bodyPr anchor="ctr"/>
          <a:lstStyle>
            <a:lvl1pPr>
              <a:defRPr sz="1050">
                <a:solidFill>
                  <a:srgbClr val="0069A4"/>
                </a:solidFill>
              </a:defRPr>
            </a:lvl1pPr>
          </a:lstStyle>
          <a:p>
            <a:pPr defTabSz="685800"/>
            <a:endParaRPr lang="en-US"/>
          </a:p>
        </p:txBody>
      </p:sp>
      <p:sp>
        <p:nvSpPr>
          <p:cNvPr id="10" name="Slide Number Placeholder 5"/>
          <p:cNvSpPr>
            <a:spLocks noGrp="1"/>
          </p:cNvSpPr>
          <p:nvPr>
            <p:ph type="sldNum" sz="quarter" idx="4"/>
          </p:nvPr>
        </p:nvSpPr>
        <p:spPr>
          <a:xfrm>
            <a:off x="6457950" y="6356351"/>
            <a:ext cx="2057400" cy="365125"/>
          </a:xfrm>
          <a:prstGeom prst="rect">
            <a:avLst/>
          </a:prstGeom>
        </p:spPr>
        <p:txBody>
          <a:bodyPr anchor="ctr"/>
          <a:lstStyle>
            <a:lvl1pPr>
              <a:defRPr sz="1050">
                <a:solidFill>
                  <a:srgbClr val="0069A4"/>
                </a:solidFill>
              </a:defRPr>
            </a:lvl1pPr>
          </a:lstStyle>
          <a:p>
            <a:pPr defTabSz="685800"/>
            <a:fld id="{18B2C76B-290C-4764-BBBB-BF9D97F78BE4}" type="slidenum">
              <a:rPr lang="en-US" smtClean="0"/>
              <a:pPr defTabSz="685800"/>
              <a:t>‹#›</a:t>
            </a:fld>
            <a:endParaRPr lang="en-US"/>
          </a:p>
        </p:txBody>
      </p:sp>
    </p:spTree>
    <p:extLst>
      <p:ext uri="{BB962C8B-B14F-4D97-AF65-F5344CB8AC3E}">
        <p14:creationId xmlns:p14="http://schemas.microsoft.com/office/powerpoint/2010/main" val="190095175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Lst>
  <p:txStyles>
    <p:titleStyle>
      <a:lvl1pPr algn="l" defTabSz="685800" rtl="0" eaLnBrk="1" latinLnBrk="0" hangingPunct="1">
        <a:lnSpc>
          <a:spcPct val="90000"/>
        </a:lnSpc>
        <a:spcBef>
          <a:spcPct val="0"/>
        </a:spcBef>
        <a:buNone/>
        <a:defRPr sz="3750" b="1" kern="1200">
          <a:solidFill>
            <a:srgbClr val="0069A4"/>
          </a:solidFill>
          <a:latin typeface="Formata" panose="0200050604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700" kern="1200">
          <a:solidFill>
            <a:srgbClr val="0069A4"/>
          </a:solidFill>
          <a:latin typeface="Formata" panose="02000506040000020004"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007356"/>
          </a:solidFill>
          <a:latin typeface="Formata" panose="02000506040000020004"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100" kern="1200">
          <a:solidFill>
            <a:srgbClr val="0069A4"/>
          </a:solidFill>
          <a:latin typeface="Formata" panose="02000506040000020004"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7356"/>
          </a:solidFill>
          <a:latin typeface="Formata" panose="02000506040000020004"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69A4"/>
          </a:solidFill>
          <a:latin typeface="Formata" panose="02000506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7.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4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4.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5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6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0.png"/><Relationship Id="rId7" Type="http://schemas.openxmlformats.org/officeDocument/2006/relationships/diagramColors" Target="../diagrams/colors6.xml"/><Relationship Id="rId2" Type="http://schemas.openxmlformats.org/officeDocument/2006/relationships/image" Target="../media/image29.JPG"/><Relationship Id="rId1" Type="http://schemas.openxmlformats.org/officeDocument/2006/relationships/slideLayout" Target="../slideLayouts/slideLayout60.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60.xml"/><Relationship Id="rId5" Type="http://schemas.openxmlformats.org/officeDocument/2006/relationships/chart" Target="../charts/chart1.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55.xml"/><Relationship Id="rId6" Type="http://schemas.openxmlformats.org/officeDocument/2006/relationships/image" Target="../media/image36.jpeg"/><Relationship Id="rId5" Type="http://schemas.openxmlformats.org/officeDocument/2006/relationships/image" Target="../media/image35.jpg"/><Relationship Id="rId4" Type="http://schemas.openxmlformats.org/officeDocument/2006/relationships/image" Target="../media/image34.jpg"/><Relationship Id="rId9"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3" Type="http://schemas.openxmlformats.org/officeDocument/2006/relationships/hyperlink" Target="https://implicit.harvard.edu/implicit/" TargetMode="External"/><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6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comments" Target="../comments/commen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a:t>© All rights reserved. No utilization or reproduction of this material is allowed without the written permission of CSH.</a:t>
            </a:r>
          </a:p>
        </p:txBody>
      </p:sp>
      <p:sp>
        <p:nvSpPr>
          <p:cNvPr id="8" name="Title 7"/>
          <p:cNvSpPr>
            <a:spLocks noGrp="1"/>
          </p:cNvSpPr>
          <p:nvPr>
            <p:ph type="title"/>
          </p:nvPr>
        </p:nvSpPr>
        <p:spPr/>
        <p:txBody>
          <a:bodyPr/>
          <a:lstStyle/>
          <a:p>
            <a:r>
              <a:rPr lang="en-US" dirty="0"/>
              <a:t>Gallery Walk </a:t>
            </a:r>
            <a:r>
              <a:rPr lang="en-US" dirty="0" smtClean="0"/>
              <a:t>Instructions</a:t>
            </a:r>
            <a:endParaRPr lang="en-US" dirty="0"/>
          </a:p>
        </p:txBody>
      </p:sp>
      <p:sp>
        <p:nvSpPr>
          <p:cNvPr id="2" name="Text Placeholder 1"/>
          <p:cNvSpPr>
            <a:spLocks noGrp="1"/>
          </p:cNvSpPr>
          <p:nvPr>
            <p:ph type="body" sz="quarter" idx="12"/>
          </p:nvPr>
        </p:nvSpPr>
        <p:spPr/>
        <p:txBody>
          <a:bodyPr/>
          <a:lstStyle/>
          <a:p>
            <a:pPr fontAlgn="base"/>
            <a:r>
              <a:rPr lang="en-US" sz="2000" dirty="0" smtClean="0"/>
              <a:t>Please </a:t>
            </a:r>
            <a:r>
              <a:rPr lang="en-US" sz="2000" dirty="0" smtClean="0"/>
              <a:t>take </a:t>
            </a:r>
            <a:r>
              <a:rPr lang="en-US" sz="2000" dirty="0"/>
              <a:t>some time and share your input and ideas, responding to the questions posted around the room.   </a:t>
            </a:r>
          </a:p>
          <a:p>
            <a:pPr marL="0" indent="0" fontAlgn="base">
              <a:buNone/>
            </a:pPr>
            <a:r>
              <a:rPr lang="en-US" sz="2000" dirty="0"/>
              <a:t> </a:t>
            </a:r>
          </a:p>
          <a:p>
            <a:pPr fontAlgn="base"/>
            <a:r>
              <a:rPr lang="en-US" sz="2000" dirty="0"/>
              <a:t>Please write down your answers on the post-it notes provided and stick them on the corresponding sheets. </a:t>
            </a:r>
          </a:p>
          <a:p>
            <a:endParaRPr lang="en-US" dirty="0"/>
          </a:p>
        </p:txBody>
      </p:sp>
    </p:spTree>
    <p:extLst>
      <p:ext uri="{BB962C8B-B14F-4D97-AF65-F5344CB8AC3E}">
        <p14:creationId xmlns:p14="http://schemas.microsoft.com/office/powerpoint/2010/main" val="1895287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555" y="3303506"/>
            <a:ext cx="8325293" cy="870677"/>
          </a:xfrm>
        </p:spPr>
        <p:txBody>
          <a:bodyPr>
            <a:normAutofit fontScale="90000"/>
          </a:bodyPr>
          <a:lstStyle/>
          <a:p>
            <a:r>
              <a:rPr lang="en-US"/>
              <a:t>Housing Discrimination &amp; Housing Policy  </a:t>
            </a:r>
          </a:p>
        </p:txBody>
      </p:sp>
      <p:sp>
        <p:nvSpPr>
          <p:cNvPr id="3" name="Subtitle 2"/>
          <p:cNvSpPr>
            <a:spLocks noGrp="1"/>
          </p:cNvSpPr>
          <p:nvPr>
            <p:ph type="subTitle" idx="1"/>
          </p:nvPr>
        </p:nvSpPr>
        <p:spPr>
          <a:xfrm>
            <a:off x="5753263" y="4982240"/>
            <a:ext cx="3078125" cy="574158"/>
          </a:xfrm>
        </p:spPr>
        <p:txBody>
          <a:bodyPr>
            <a:normAutofit fontScale="77500" lnSpcReduction="20000"/>
          </a:bodyPr>
          <a:lstStyle/>
          <a:p>
            <a:r>
              <a:rPr lang="en-US"/>
              <a:t>Fionnuala Darby-Hudgens, MPA </a:t>
            </a:r>
          </a:p>
          <a:p>
            <a:r>
              <a:rPr lang="en-US"/>
              <a:t>September 2019 </a:t>
            </a:r>
          </a:p>
        </p:txBody>
      </p:sp>
      <p:pic>
        <p:nvPicPr>
          <p:cNvPr id="5" name="Picture 4">
            <a:extLst>
              <a:ext uri="{FF2B5EF4-FFF2-40B4-BE49-F238E27FC236}">
                <a16:creationId xmlns:a16="http://schemas.microsoft.com/office/drawing/2014/main" id="{163F2E5D-F374-45B1-BC26-CB9044E7DE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612" y="4347958"/>
            <a:ext cx="1647068" cy="1647068"/>
          </a:xfrm>
          <a:prstGeom prst="rect">
            <a:avLst/>
          </a:prstGeom>
        </p:spPr>
      </p:pic>
      <p:sp>
        <p:nvSpPr>
          <p:cNvPr id="6" name="TextBox 5">
            <a:extLst>
              <a:ext uri="{FF2B5EF4-FFF2-40B4-BE49-F238E27FC236}">
                <a16:creationId xmlns:a16="http://schemas.microsoft.com/office/drawing/2014/main" id="{065A33D6-BD90-4BD8-BEAE-426ACA9607D2}"/>
              </a:ext>
            </a:extLst>
          </p:cNvPr>
          <p:cNvSpPr txBox="1"/>
          <p:nvPr/>
        </p:nvSpPr>
        <p:spPr>
          <a:xfrm>
            <a:off x="1739245" y="4982241"/>
            <a:ext cx="2637149" cy="507831"/>
          </a:xfrm>
          <a:prstGeom prst="rect">
            <a:avLst/>
          </a:prstGeom>
          <a:noFill/>
        </p:spPr>
        <p:txBody>
          <a:bodyPr wrap="square" rtlCol="0">
            <a:spAutoFit/>
          </a:bodyPr>
          <a:lstStyle/>
          <a:p>
            <a:pPr defTabSz="685800"/>
            <a:r>
              <a:rPr lang="en-US" sz="2700">
                <a:solidFill>
                  <a:srgbClr val="44546A"/>
                </a:solidFill>
                <a:latin typeface="Calibri" panose="020F0502020204030204"/>
              </a:rPr>
              <a:t>@</a:t>
            </a:r>
            <a:r>
              <a:rPr lang="en-US" sz="2700" err="1">
                <a:solidFill>
                  <a:srgbClr val="44546A"/>
                </a:solidFill>
                <a:latin typeface="Calibri" panose="020F0502020204030204"/>
              </a:rPr>
              <a:t>ctfairhousing</a:t>
            </a:r>
            <a:endParaRPr lang="en-US" sz="2700">
              <a:solidFill>
                <a:srgbClr val="44546A"/>
              </a:solidFill>
              <a:latin typeface="Calibri" panose="020F0502020204030204"/>
            </a:endParaRPr>
          </a:p>
        </p:txBody>
      </p:sp>
    </p:spTree>
    <p:extLst>
      <p:ext uri="{BB962C8B-B14F-4D97-AF65-F5344CB8AC3E}">
        <p14:creationId xmlns:p14="http://schemas.microsoft.com/office/powerpoint/2010/main" val="549063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About Us	</a:t>
            </a:r>
          </a:p>
        </p:txBody>
      </p:sp>
      <p:sp>
        <p:nvSpPr>
          <p:cNvPr id="6" name="Content Placeholder 5"/>
          <p:cNvSpPr>
            <a:spLocks noGrp="1"/>
          </p:cNvSpPr>
          <p:nvPr>
            <p:ph sz="half" idx="2"/>
          </p:nvPr>
        </p:nvSpPr>
        <p:spPr/>
        <p:txBody>
          <a:bodyPr>
            <a:normAutofit fontScale="85000" lnSpcReduction="20000"/>
          </a:bodyPr>
          <a:lstStyle/>
          <a:p>
            <a:pPr marL="0" indent="0" algn="ctr">
              <a:buNone/>
            </a:pPr>
            <a:r>
              <a:rPr lang="en-US" b="1">
                <a:solidFill>
                  <a:srgbClr val="007356"/>
                </a:solidFill>
                <a:latin typeface="Yanone Kaffeesatz Light" panose="00000400000000000000" pitchFamily="50" charset="0"/>
              </a:rPr>
              <a:t>The mission of the Connecticut Fair Housing Center is to ensure that all people have equal access to housing opportunities in Connecticut. </a:t>
            </a:r>
          </a:p>
          <a:p>
            <a:pPr marL="0" indent="0" algn="ctr">
              <a:buNone/>
            </a:pPr>
            <a:endParaRPr lang="en-US"/>
          </a:p>
          <a:p>
            <a:pPr marL="0" indent="0" algn="ctr">
              <a:buNone/>
            </a:pPr>
            <a:r>
              <a:rPr lang="en-US" i="1"/>
              <a:t>Because housing discrimination disproportionately affects people with low incomes, the Center focuses on the intersection of poverty and housing discrimination. The Center also assists Connecticut homeowners who have been hardest by the nation’s ongoing foreclosure crisis. </a:t>
            </a:r>
          </a:p>
          <a:p>
            <a:endParaRPr lang="en-US"/>
          </a:p>
        </p:txBody>
      </p:sp>
    </p:spTree>
    <p:extLst>
      <p:ext uri="{BB962C8B-B14F-4D97-AF65-F5344CB8AC3E}">
        <p14:creationId xmlns:p14="http://schemas.microsoft.com/office/powerpoint/2010/main" val="1827889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atin typeface="Formata" panose="02000506040000020004"/>
              </a:rPr>
              <a:t>Federal &amp; State Fair Housing Act</a:t>
            </a:r>
            <a:endParaRPr lang="en-US"/>
          </a:p>
        </p:txBody>
      </p:sp>
      <p:sp>
        <p:nvSpPr>
          <p:cNvPr id="4" name="Content Placeholder 3"/>
          <p:cNvSpPr>
            <a:spLocks noGrp="1"/>
          </p:cNvSpPr>
          <p:nvPr>
            <p:ph idx="1"/>
          </p:nvPr>
        </p:nvSpPr>
        <p:spPr>
          <a:xfrm>
            <a:off x="628650" y="2226469"/>
            <a:ext cx="8117068" cy="3263504"/>
          </a:xfrm>
        </p:spPr>
        <p:txBody>
          <a:bodyPr>
            <a:normAutofit lnSpcReduction="10000"/>
          </a:bodyPr>
          <a:lstStyle/>
          <a:p>
            <a:pPr marL="0" indent="0">
              <a:buNone/>
            </a:pPr>
            <a:r>
              <a:rPr lang="en-US"/>
              <a:t>In order to make sure everyone has equal access to housing, </a:t>
            </a:r>
            <a:r>
              <a:rPr lang="en-US" b="1"/>
              <a:t>Congress </a:t>
            </a:r>
            <a:r>
              <a:rPr lang="en-US" b="1">
                <a:latin typeface="Formata" panose="02000506040000020004" pitchFamily="2" charset="0"/>
              </a:rPr>
              <a:t>passed</a:t>
            </a:r>
            <a:r>
              <a:rPr lang="en-US" b="1"/>
              <a:t> the Fair Housing Act of 1968</a:t>
            </a:r>
            <a:r>
              <a:rPr lang="en-US"/>
              <a:t>. It prohibits discrimination concerning the rental, sale or financing of housing because of you’re your membership in a protected class. </a:t>
            </a:r>
          </a:p>
          <a:p>
            <a:pPr marL="0" indent="0">
              <a:buNone/>
            </a:pPr>
            <a:endParaRPr lang="en-US"/>
          </a:p>
          <a:p>
            <a:pPr marL="0" indent="0">
              <a:buNone/>
            </a:pPr>
            <a:r>
              <a:rPr lang="en-US" b="1"/>
              <a:t>Connecticut</a:t>
            </a:r>
            <a:r>
              <a:rPr lang="en-US"/>
              <a:t> has protected vulnerable members of our communities by enacting additional state-wide fair housing laws. </a:t>
            </a:r>
          </a:p>
        </p:txBody>
      </p:sp>
    </p:spTree>
    <p:extLst>
      <p:ext uri="{BB962C8B-B14F-4D97-AF65-F5344CB8AC3E}">
        <p14:creationId xmlns:p14="http://schemas.microsoft.com/office/powerpoint/2010/main" val="244943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79A942-84C4-48D8-9186-35FC7AC95823}"/>
              </a:ext>
            </a:extLst>
          </p:cNvPr>
          <p:cNvSpPr>
            <a:spLocks noGrp="1"/>
          </p:cNvSpPr>
          <p:nvPr>
            <p:ph type="body" idx="1"/>
          </p:nvPr>
        </p:nvSpPr>
        <p:spPr/>
        <p:txBody>
          <a:bodyPr/>
          <a:lstStyle/>
          <a:p>
            <a:r>
              <a:rPr lang="en-US"/>
              <a:t>Federal </a:t>
            </a:r>
          </a:p>
        </p:txBody>
      </p:sp>
      <p:sp>
        <p:nvSpPr>
          <p:cNvPr id="3" name="Content Placeholder 2">
            <a:extLst>
              <a:ext uri="{FF2B5EF4-FFF2-40B4-BE49-F238E27FC236}">
                <a16:creationId xmlns:a16="http://schemas.microsoft.com/office/drawing/2014/main" id="{93A9D053-749E-4623-B127-A7E99888B9B0}"/>
              </a:ext>
            </a:extLst>
          </p:cNvPr>
          <p:cNvSpPr>
            <a:spLocks noGrp="1"/>
          </p:cNvSpPr>
          <p:nvPr>
            <p:ph sz="half" idx="2"/>
          </p:nvPr>
        </p:nvSpPr>
        <p:spPr/>
        <p:txBody>
          <a:bodyPr>
            <a:normAutofit/>
          </a:bodyPr>
          <a:lstStyle/>
          <a:p>
            <a:r>
              <a:rPr lang="en-US"/>
              <a:t>Race</a:t>
            </a:r>
          </a:p>
          <a:p>
            <a:r>
              <a:rPr lang="en-US"/>
              <a:t>Color</a:t>
            </a:r>
          </a:p>
          <a:p>
            <a:r>
              <a:rPr lang="en-US"/>
              <a:t>National Origin</a:t>
            </a:r>
          </a:p>
          <a:p>
            <a:r>
              <a:rPr lang="en-US"/>
              <a:t>Sex</a:t>
            </a:r>
          </a:p>
          <a:p>
            <a:r>
              <a:rPr lang="en-US"/>
              <a:t>Disability</a:t>
            </a:r>
          </a:p>
          <a:p>
            <a:r>
              <a:rPr lang="en-US"/>
              <a:t>Religion</a:t>
            </a:r>
          </a:p>
          <a:p>
            <a:r>
              <a:rPr lang="en-US"/>
              <a:t>Familial Status</a:t>
            </a:r>
          </a:p>
          <a:p>
            <a:endParaRPr lang="en-US"/>
          </a:p>
        </p:txBody>
      </p:sp>
      <p:sp>
        <p:nvSpPr>
          <p:cNvPr id="4" name="Text Placeholder 3">
            <a:extLst>
              <a:ext uri="{FF2B5EF4-FFF2-40B4-BE49-F238E27FC236}">
                <a16:creationId xmlns:a16="http://schemas.microsoft.com/office/drawing/2014/main" id="{502DDED7-3A3F-4A19-AAFC-9F0588FC57B5}"/>
              </a:ext>
            </a:extLst>
          </p:cNvPr>
          <p:cNvSpPr>
            <a:spLocks noGrp="1"/>
          </p:cNvSpPr>
          <p:nvPr>
            <p:ph type="body" sz="quarter" idx="3"/>
          </p:nvPr>
        </p:nvSpPr>
        <p:spPr/>
        <p:txBody>
          <a:bodyPr/>
          <a:lstStyle/>
          <a:p>
            <a:r>
              <a:rPr lang="en-US"/>
              <a:t>State </a:t>
            </a:r>
          </a:p>
        </p:txBody>
      </p:sp>
      <p:sp>
        <p:nvSpPr>
          <p:cNvPr id="5" name="Content Placeholder 4">
            <a:extLst>
              <a:ext uri="{FF2B5EF4-FFF2-40B4-BE49-F238E27FC236}">
                <a16:creationId xmlns:a16="http://schemas.microsoft.com/office/drawing/2014/main" id="{50DA5D1D-69C5-4F3F-8F1C-A3E45F44E0E2}"/>
              </a:ext>
            </a:extLst>
          </p:cNvPr>
          <p:cNvSpPr>
            <a:spLocks noGrp="1"/>
          </p:cNvSpPr>
          <p:nvPr>
            <p:ph sz="quarter" idx="4"/>
          </p:nvPr>
        </p:nvSpPr>
        <p:spPr/>
        <p:txBody>
          <a:bodyPr>
            <a:normAutofit/>
          </a:bodyPr>
          <a:lstStyle/>
          <a:p>
            <a:pPr marL="342900" indent="-342900"/>
            <a:r>
              <a:rPr lang="en-US">
                <a:solidFill>
                  <a:srgbClr val="0070C0"/>
                </a:solidFill>
              </a:rPr>
              <a:t>Ancestry</a:t>
            </a:r>
          </a:p>
          <a:p>
            <a:pPr marL="342900" indent="-342900"/>
            <a:r>
              <a:rPr lang="en-US">
                <a:solidFill>
                  <a:srgbClr val="0070C0"/>
                </a:solidFill>
              </a:rPr>
              <a:t>Marital Status</a:t>
            </a:r>
          </a:p>
          <a:p>
            <a:pPr marL="342900" indent="-342900"/>
            <a:r>
              <a:rPr lang="en-US">
                <a:solidFill>
                  <a:srgbClr val="0070C0"/>
                </a:solidFill>
              </a:rPr>
              <a:t>Age</a:t>
            </a:r>
          </a:p>
          <a:p>
            <a:pPr marL="342900" indent="-342900"/>
            <a:r>
              <a:rPr lang="en-US">
                <a:solidFill>
                  <a:srgbClr val="0070C0"/>
                </a:solidFill>
              </a:rPr>
              <a:t>Sexual Orientation</a:t>
            </a:r>
          </a:p>
          <a:p>
            <a:pPr marL="342900" indent="-342900"/>
            <a:r>
              <a:rPr lang="en-US">
                <a:solidFill>
                  <a:srgbClr val="0070C0"/>
                </a:solidFill>
              </a:rPr>
              <a:t>Lawful Source of Income </a:t>
            </a:r>
          </a:p>
          <a:p>
            <a:pPr marL="342900" indent="-342900"/>
            <a:r>
              <a:rPr lang="en-US">
                <a:solidFill>
                  <a:srgbClr val="0070C0"/>
                </a:solidFill>
              </a:rPr>
              <a:t>Gender Identity &amp; Expression </a:t>
            </a:r>
          </a:p>
          <a:p>
            <a:pPr marL="342900" indent="-342900"/>
            <a:r>
              <a:rPr lang="en-US">
                <a:solidFill>
                  <a:srgbClr val="0070C0"/>
                </a:solidFill>
              </a:rPr>
              <a:t>Veteran Status </a:t>
            </a:r>
          </a:p>
          <a:p>
            <a:endParaRPr lang="en-US"/>
          </a:p>
        </p:txBody>
      </p:sp>
      <p:sp>
        <p:nvSpPr>
          <p:cNvPr id="6" name="Title 5">
            <a:extLst>
              <a:ext uri="{FF2B5EF4-FFF2-40B4-BE49-F238E27FC236}">
                <a16:creationId xmlns:a16="http://schemas.microsoft.com/office/drawing/2014/main" id="{4BCC5124-374E-4DB1-85DB-FB39AA48C480}"/>
              </a:ext>
            </a:extLst>
          </p:cNvPr>
          <p:cNvSpPr>
            <a:spLocks noGrp="1"/>
          </p:cNvSpPr>
          <p:nvPr>
            <p:ph type="title"/>
          </p:nvPr>
        </p:nvSpPr>
        <p:spPr/>
        <p:txBody>
          <a:bodyPr/>
          <a:lstStyle/>
          <a:p>
            <a:r>
              <a:rPr lang="en-US"/>
              <a:t>Federal &amp; State Fair Housing Protections </a:t>
            </a:r>
          </a:p>
        </p:txBody>
      </p:sp>
    </p:spTree>
    <p:extLst>
      <p:ext uri="{BB962C8B-B14F-4D97-AF65-F5344CB8AC3E}">
        <p14:creationId xmlns:p14="http://schemas.microsoft.com/office/powerpoint/2010/main" val="2137421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4222" y="3295041"/>
            <a:ext cx="7886700" cy="698814"/>
          </a:xfrm>
        </p:spPr>
        <p:txBody>
          <a:bodyPr>
            <a:noAutofit/>
          </a:bodyPr>
          <a:lstStyle/>
          <a:p>
            <a:pPr marL="0" indent="0" algn="ctr">
              <a:buNone/>
            </a:pPr>
            <a:r>
              <a:rPr lang="en-US" sz="5400" b="1"/>
              <a:t>What is housing discrimination?</a:t>
            </a:r>
          </a:p>
        </p:txBody>
      </p:sp>
    </p:spTree>
    <p:extLst>
      <p:ext uri="{BB962C8B-B14F-4D97-AF65-F5344CB8AC3E}">
        <p14:creationId xmlns:p14="http://schemas.microsoft.com/office/powerpoint/2010/main" val="3682921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17A037-CD99-4A7C-AE42-BA1533F64CBB}"/>
              </a:ext>
            </a:extLst>
          </p:cNvPr>
          <p:cNvSpPr>
            <a:spLocks noGrp="1"/>
          </p:cNvSpPr>
          <p:nvPr>
            <p:ph sz="half" idx="2"/>
          </p:nvPr>
        </p:nvSpPr>
        <p:spPr>
          <a:xfrm>
            <a:off x="646511" y="2207419"/>
            <a:ext cx="3868340" cy="2763441"/>
          </a:xfrm>
        </p:spPr>
        <p:txBody>
          <a:bodyPr>
            <a:normAutofit fontScale="92500" lnSpcReduction="10000"/>
          </a:bodyPr>
          <a:lstStyle/>
          <a:p>
            <a:r>
              <a:rPr lang="en-US">
                <a:solidFill>
                  <a:schemeClr val="accent6">
                    <a:lumMod val="50000"/>
                  </a:schemeClr>
                </a:solidFill>
              </a:rPr>
              <a:t>Misrepresenting the availability of housing </a:t>
            </a:r>
          </a:p>
          <a:p>
            <a:pPr marL="0" indent="0">
              <a:buNone/>
            </a:pPr>
            <a:endParaRPr lang="en-US">
              <a:solidFill>
                <a:schemeClr val="accent6">
                  <a:lumMod val="50000"/>
                </a:schemeClr>
              </a:solidFill>
            </a:endParaRPr>
          </a:p>
          <a:p>
            <a:r>
              <a:rPr lang="en-US">
                <a:solidFill>
                  <a:schemeClr val="accent6">
                    <a:lumMod val="50000"/>
                  </a:schemeClr>
                </a:solidFill>
              </a:rPr>
              <a:t>Refusal to rent or sell</a:t>
            </a:r>
          </a:p>
          <a:p>
            <a:pPr marL="0" indent="0">
              <a:buNone/>
            </a:pPr>
            <a:endParaRPr lang="en-US">
              <a:solidFill>
                <a:schemeClr val="accent6">
                  <a:lumMod val="50000"/>
                </a:schemeClr>
              </a:solidFill>
            </a:endParaRPr>
          </a:p>
          <a:p>
            <a:r>
              <a:rPr lang="en-US">
                <a:solidFill>
                  <a:schemeClr val="accent6">
                    <a:lumMod val="50000"/>
                  </a:schemeClr>
                </a:solidFill>
              </a:rPr>
              <a:t>Discrimination in terms and conditions </a:t>
            </a:r>
          </a:p>
          <a:p>
            <a:endParaRPr lang="en-US"/>
          </a:p>
        </p:txBody>
      </p:sp>
      <p:sp>
        <p:nvSpPr>
          <p:cNvPr id="5" name="Content Placeholder 4">
            <a:extLst>
              <a:ext uri="{FF2B5EF4-FFF2-40B4-BE49-F238E27FC236}">
                <a16:creationId xmlns:a16="http://schemas.microsoft.com/office/drawing/2014/main" id="{165DC7ED-B74D-417F-A208-B1A29E04D439}"/>
              </a:ext>
            </a:extLst>
          </p:cNvPr>
          <p:cNvSpPr>
            <a:spLocks noGrp="1"/>
          </p:cNvSpPr>
          <p:nvPr>
            <p:ph sz="quarter" idx="4"/>
          </p:nvPr>
        </p:nvSpPr>
        <p:spPr>
          <a:xfrm>
            <a:off x="4700588" y="2207419"/>
            <a:ext cx="3887391" cy="2763441"/>
          </a:xfrm>
        </p:spPr>
        <p:txBody>
          <a:bodyPr>
            <a:normAutofit/>
          </a:bodyPr>
          <a:lstStyle/>
          <a:p>
            <a:r>
              <a:rPr lang="en-US">
                <a:solidFill>
                  <a:schemeClr val="accent6">
                    <a:lumMod val="50000"/>
                  </a:schemeClr>
                </a:solidFill>
              </a:rPr>
              <a:t>Discriminatory advertising</a:t>
            </a:r>
          </a:p>
          <a:p>
            <a:pPr marL="0" indent="0">
              <a:buNone/>
            </a:pPr>
            <a:r>
              <a:rPr lang="en-US">
                <a:solidFill>
                  <a:schemeClr val="accent6">
                    <a:lumMod val="50000"/>
                  </a:schemeClr>
                </a:solidFill>
              </a:rPr>
              <a:t> </a:t>
            </a:r>
          </a:p>
          <a:p>
            <a:r>
              <a:rPr lang="en-US">
                <a:solidFill>
                  <a:schemeClr val="accent6">
                    <a:lumMod val="50000"/>
                  </a:schemeClr>
                </a:solidFill>
              </a:rPr>
              <a:t>Use of threats or coercion</a:t>
            </a:r>
          </a:p>
          <a:p>
            <a:pPr marL="0" indent="0">
              <a:buNone/>
            </a:pPr>
            <a:endParaRPr lang="en-US">
              <a:solidFill>
                <a:schemeClr val="accent6">
                  <a:lumMod val="50000"/>
                </a:schemeClr>
              </a:solidFill>
            </a:endParaRPr>
          </a:p>
          <a:p>
            <a:r>
              <a:rPr lang="en-US">
                <a:solidFill>
                  <a:schemeClr val="accent6">
                    <a:lumMod val="50000"/>
                  </a:schemeClr>
                </a:solidFill>
              </a:rPr>
              <a:t>Discrimination with a smile  </a:t>
            </a:r>
          </a:p>
          <a:p>
            <a:endParaRPr lang="en-US"/>
          </a:p>
        </p:txBody>
      </p:sp>
      <p:sp>
        <p:nvSpPr>
          <p:cNvPr id="6" name="Title 5">
            <a:extLst>
              <a:ext uri="{FF2B5EF4-FFF2-40B4-BE49-F238E27FC236}">
                <a16:creationId xmlns:a16="http://schemas.microsoft.com/office/drawing/2014/main" id="{6F5EA4E6-18B2-4D08-AD1C-4EACAFDEEC2B}"/>
              </a:ext>
            </a:extLst>
          </p:cNvPr>
          <p:cNvSpPr>
            <a:spLocks noGrp="1"/>
          </p:cNvSpPr>
          <p:nvPr>
            <p:ph type="title"/>
          </p:nvPr>
        </p:nvSpPr>
        <p:spPr/>
        <p:txBody>
          <a:bodyPr/>
          <a:lstStyle/>
          <a:p>
            <a:r>
              <a:rPr lang="en-US"/>
              <a:t>Identifying Housing Discrimination </a:t>
            </a:r>
          </a:p>
        </p:txBody>
      </p:sp>
    </p:spTree>
    <p:extLst>
      <p:ext uri="{BB962C8B-B14F-4D97-AF65-F5344CB8AC3E}">
        <p14:creationId xmlns:p14="http://schemas.microsoft.com/office/powerpoint/2010/main" val="2334204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Housing Discrimination </a:t>
            </a:r>
          </a:p>
        </p:txBody>
      </p:sp>
      <p:sp>
        <p:nvSpPr>
          <p:cNvPr id="3" name="Content Placeholder 2"/>
          <p:cNvSpPr>
            <a:spLocks noGrp="1"/>
          </p:cNvSpPr>
          <p:nvPr>
            <p:ph idx="1"/>
          </p:nvPr>
        </p:nvSpPr>
        <p:spPr/>
        <p:txBody>
          <a:bodyPr>
            <a:normAutofit/>
          </a:bodyPr>
          <a:lstStyle/>
          <a:p>
            <a:r>
              <a:rPr lang="en-US"/>
              <a:t>Housing discrimination is still a problem, fair housing groups across the country receive more than 25,000 calls every year alleging housing discrimination</a:t>
            </a:r>
          </a:p>
          <a:p>
            <a:pPr marL="0" indent="0">
              <a:buNone/>
            </a:pPr>
            <a:endParaRPr lang="en-US"/>
          </a:p>
          <a:p>
            <a:r>
              <a:rPr lang="en-US"/>
              <a:t>CFHC receives over 1,500 calls a year </a:t>
            </a:r>
          </a:p>
          <a:p>
            <a:endParaRPr lang="en-US"/>
          </a:p>
          <a:p>
            <a:r>
              <a:rPr lang="en-US"/>
              <a:t>The United States and Connecticut remain highly segregated</a:t>
            </a:r>
            <a:br>
              <a:rPr lang="en-US"/>
            </a:br>
            <a:r>
              <a:rPr lang="en-US"/>
              <a:t>67% of State’s population of color lives in 8% of Connecticut’s towns</a:t>
            </a:r>
          </a:p>
        </p:txBody>
      </p:sp>
    </p:spTree>
    <p:extLst>
      <p:ext uri="{BB962C8B-B14F-4D97-AF65-F5344CB8AC3E}">
        <p14:creationId xmlns:p14="http://schemas.microsoft.com/office/powerpoint/2010/main" val="2985729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a:t>Segregation Map of Connecticut</a:t>
            </a:r>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l="4456" t="17412" r="8913" b="8966"/>
          <a:stretch>
            <a:fillRect/>
          </a:stretch>
        </p:blipFill>
        <p:spPr bwMode="auto">
          <a:xfrm>
            <a:off x="1127503" y="1915010"/>
            <a:ext cx="6672020" cy="3835830"/>
          </a:xfrm>
          <a:prstGeom prst="rect">
            <a:avLst/>
          </a:prstGeom>
          <a:noFill/>
          <a:ln>
            <a:noFill/>
          </a:ln>
        </p:spPr>
      </p:pic>
    </p:spTree>
    <p:extLst>
      <p:ext uri="{BB962C8B-B14F-4D97-AF65-F5344CB8AC3E}">
        <p14:creationId xmlns:p14="http://schemas.microsoft.com/office/powerpoint/2010/main" val="205624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F60D3D-0DD5-497A-917A-F4298691BE64}"/>
              </a:ext>
            </a:extLst>
          </p:cNvPr>
          <p:cNvSpPr>
            <a:spLocks noGrp="1"/>
          </p:cNvSpPr>
          <p:nvPr>
            <p:ph idx="1"/>
          </p:nvPr>
        </p:nvSpPr>
        <p:spPr>
          <a:xfrm>
            <a:off x="735806" y="3105151"/>
            <a:ext cx="7886700" cy="1202531"/>
          </a:xfrm>
        </p:spPr>
        <p:txBody>
          <a:bodyPr>
            <a:normAutofit/>
          </a:bodyPr>
          <a:lstStyle/>
          <a:p>
            <a:pPr marL="0" indent="0">
              <a:buNone/>
            </a:pPr>
            <a:r>
              <a:rPr lang="en-US" sz="6600"/>
              <a:t>How did we get here? </a:t>
            </a:r>
          </a:p>
        </p:txBody>
      </p:sp>
    </p:spTree>
    <p:extLst>
      <p:ext uri="{BB962C8B-B14F-4D97-AF65-F5344CB8AC3E}">
        <p14:creationId xmlns:p14="http://schemas.microsoft.com/office/powerpoint/2010/main" val="2077676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5" y="1190199"/>
            <a:ext cx="6813755" cy="511508"/>
          </a:xfrm>
        </p:spPr>
        <p:txBody>
          <a:bodyPr>
            <a:normAutofit fontScale="90000"/>
          </a:bodyPr>
          <a:lstStyle/>
          <a:p>
            <a:r>
              <a:rPr lang="en-US"/>
              <a:t>The Path of Discriminatory Policies </a:t>
            </a:r>
          </a:p>
        </p:txBody>
      </p:sp>
      <p:sp>
        <p:nvSpPr>
          <p:cNvPr id="3" name="TextBox 2"/>
          <p:cNvSpPr txBox="1"/>
          <p:nvPr/>
        </p:nvSpPr>
        <p:spPr>
          <a:xfrm>
            <a:off x="558596" y="2073993"/>
            <a:ext cx="6660285" cy="507831"/>
          </a:xfrm>
          <a:prstGeom prst="rect">
            <a:avLst/>
          </a:prstGeom>
          <a:noFill/>
        </p:spPr>
        <p:txBody>
          <a:bodyPr wrap="none" rtlCol="0">
            <a:spAutoFit/>
          </a:bodyPr>
          <a:lstStyle/>
          <a:p>
            <a:pPr defTabSz="685800"/>
            <a:r>
              <a:rPr lang="en-US" sz="1350">
                <a:solidFill>
                  <a:prstClr val="black"/>
                </a:solidFill>
                <a:latin typeface="Formata" panose="02000506040000020004" pitchFamily="2" charset="0"/>
              </a:rPr>
              <a:t>Our cities and towns in the northeast were predominately developed in response to migration patterns. </a:t>
            </a:r>
          </a:p>
          <a:p>
            <a:pPr marL="557213" lvl="1" indent="-214313" defTabSz="685800">
              <a:buFont typeface="Arial" panose="020B0604020202020204" pitchFamily="34" charset="0"/>
              <a:buChar char="•"/>
            </a:pPr>
            <a:r>
              <a:rPr lang="en-US" sz="1350">
                <a:solidFill>
                  <a:prstClr val="black"/>
                </a:solidFill>
                <a:latin typeface="Formata" panose="02000506040000020004" pitchFamily="2" charset="0"/>
              </a:rPr>
              <a:t>Two major population surges post WWI and post WWII  </a:t>
            </a:r>
          </a:p>
        </p:txBody>
      </p:sp>
      <p:sp>
        <p:nvSpPr>
          <p:cNvPr id="4" name="TextBox 3"/>
          <p:cNvSpPr txBox="1"/>
          <p:nvPr/>
        </p:nvSpPr>
        <p:spPr>
          <a:xfrm>
            <a:off x="552835" y="2549791"/>
            <a:ext cx="8058462" cy="507831"/>
          </a:xfrm>
          <a:prstGeom prst="rect">
            <a:avLst/>
          </a:prstGeom>
          <a:noFill/>
        </p:spPr>
        <p:txBody>
          <a:bodyPr wrap="square" rtlCol="0">
            <a:spAutoFit/>
          </a:bodyPr>
          <a:lstStyle/>
          <a:p>
            <a:pPr defTabSz="685800"/>
            <a:r>
              <a:rPr lang="en-US" sz="1350">
                <a:solidFill>
                  <a:prstClr val="black"/>
                </a:solidFill>
                <a:latin typeface="Formata" panose="02000506040000020004" pitchFamily="2" charset="0"/>
              </a:rPr>
              <a:t>Logically when you have an influx of people, you need housing, but where you put housing, and who gets to live there shapes out communities. </a:t>
            </a:r>
          </a:p>
        </p:txBody>
      </p:sp>
      <p:pic>
        <p:nvPicPr>
          <p:cNvPr id="2050" name="Picture 2" descr="Image result for Colt factory worker housi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954" b="12463"/>
          <a:stretch/>
        </p:blipFill>
        <p:spPr bwMode="auto">
          <a:xfrm>
            <a:off x="613901" y="3247891"/>
            <a:ext cx="1689996" cy="12429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3288" y="4562783"/>
            <a:ext cx="1689996" cy="1061829"/>
          </a:xfrm>
          <a:prstGeom prst="rect">
            <a:avLst/>
          </a:prstGeom>
          <a:noFill/>
        </p:spPr>
        <p:txBody>
          <a:bodyPr wrap="square" rtlCol="0">
            <a:spAutoFit/>
          </a:bodyPr>
          <a:lstStyle/>
          <a:p>
            <a:pPr defTabSz="685800"/>
            <a:r>
              <a:rPr lang="en-US" sz="1050" i="1">
                <a:solidFill>
                  <a:prstClr val="black"/>
                </a:solidFill>
                <a:latin typeface="Formata" panose="02000506040000020004" pitchFamily="2" charset="0"/>
              </a:rPr>
              <a:t>Worker housing built before and during the industrial revolution often excluded non-white workers. </a:t>
            </a:r>
          </a:p>
          <a:p>
            <a:pPr defTabSz="685800"/>
            <a:r>
              <a:rPr lang="en-US" sz="1050" i="1">
                <a:solidFill>
                  <a:prstClr val="black"/>
                </a:solidFill>
                <a:latin typeface="Formata" panose="02000506040000020004" pitchFamily="2" charset="0"/>
              </a:rPr>
              <a:t>Colt Factory housing built in 1910. </a:t>
            </a:r>
          </a:p>
        </p:txBody>
      </p:sp>
      <p:cxnSp>
        <p:nvCxnSpPr>
          <p:cNvPr id="7" name="Straight Arrow Connector 6"/>
          <p:cNvCxnSpPr/>
          <p:nvPr/>
        </p:nvCxnSpPr>
        <p:spPr>
          <a:xfrm>
            <a:off x="2444545" y="3871451"/>
            <a:ext cx="1769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2" descr="Image result for Redlining Map Hartford Connecticu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8956" y="3175992"/>
            <a:ext cx="1588286" cy="13148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41827" y="4566912"/>
            <a:ext cx="1902542" cy="1546577"/>
          </a:xfrm>
          <a:prstGeom prst="rect">
            <a:avLst/>
          </a:prstGeom>
          <a:noFill/>
        </p:spPr>
        <p:txBody>
          <a:bodyPr wrap="square" rtlCol="0">
            <a:spAutoFit/>
          </a:bodyPr>
          <a:lstStyle/>
          <a:p>
            <a:pPr defTabSz="685800"/>
            <a:r>
              <a:rPr lang="en-US" sz="1050" i="1">
                <a:solidFill>
                  <a:prstClr val="black"/>
                </a:solidFill>
                <a:latin typeface="Formata" panose="02000506040000020004" pitchFamily="2" charset="0"/>
              </a:rPr>
              <a:t>To protect the real estate during the great depression the Federal Housing Administration created the Home Owners Loan Corporation, which assessed the risk of lending in neighborhoods. Non-white and non Christian neighborhoods were downgraded or “redlined.”</a:t>
            </a:r>
          </a:p>
        </p:txBody>
      </p:sp>
      <p:cxnSp>
        <p:nvCxnSpPr>
          <p:cNvPr id="11" name="Straight Arrow Connector 10"/>
          <p:cNvCxnSpPr/>
          <p:nvPr/>
        </p:nvCxnSpPr>
        <p:spPr>
          <a:xfrm>
            <a:off x="4357296" y="3869387"/>
            <a:ext cx="1769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2" name="Picture 4" descr="Image result for Building of Suburbia post WWII in COnnecticut"/>
          <p:cNvPicPr>
            <a:picLocks noChangeAspect="1" noChangeArrowheads="1"/>
          </p:cNvPicPr>
          <p:nvPr/>
        </p:nvPicPr>
        <p:blipFill rotWithShape="1">
          <a:blip r:embed="rId4">
            <a:extLst>
              <a:ext uri="{28A0092B-C50C-407E-A947-70E740481C1C}">
                <a14:useLocalDpi xmlns:a14="http://schemas.microsoft.com/office/drawing/2010/main" val="0"/>
              </a:ext>
            </a:extLst>
          </a:blip>
          <a:srcRect l="3193" t="8903" r="7679" b="12019"/>
          <a:stretch/>
        </p:blipFill>
        <p:spPr bwMode="auto">
          <a:xfrm>
            <a:off x="4761886" y="3169060"/>
            <a:ext cx="1852766" cy="13052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684458" y="4562782"/>
            <a:ext cx="2007623" cy="1223412"/>
          </a:xfrm>
          <a:prstGeom prst="rect">
            <a:avLst/>
          </a:prstGeom>
          <a:noFill/>
        </p:spPr>
        <p:txBody>
          <a:bodyPr wrap="square" rtlCol="0">
            <a:spAutoFit/>
          </a:bodyPr>
          <a:lstStyle/>
          <a:p>
            <a:pPr defTabSz="685800"/>
            <a:r>
              <a:rPr lang="en-US" sz="1050" i="1">
                <a:solidFill>
                  <a:prstClr val="black"/>
                </a:solidFill>
                <a:latin typeface="Formata" panose="02000506040000020004" pitchFamily="2" charset="0"/>
              </a:rPr>
              <a:t>Post WWII developed was heavily subsidized with federal money, and often excluded non-white families from homeownership. Non-white servicemen could not access the inexpensive G.I. Bill mortgages offered to veterans. </a:t>
            </a:r>
          </a:p>
        </p:txBody>
      </p:sp>
      <p:pic>
        <p:nvPicPr>
          <p:cNvPr id="2054" name="Picture 6" descr="Image result for I 84 and I 91 highway developmen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6782"/>
          <a:stretch/>
        </p:blipFill>
        <p:spPr bwMode="auto">
          <a:xfrm>
            <a:off x="7022935" y="3169060"/>
            <a:ext cx="1955654" cy="1298301"/>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a:off x="6692080" y="3818210"/>
            <a:ext cx="1769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33237" y="4562783"/>
            <a:ext cx="1853752" cy="738664"/>
          </a:xfrm>
          <a:prstGeom prst="rect">
            <a:avLst/>
          </a:prstGeom>
          <a:noFill/>
        </p:spPr>
        <p:txBody>
          <a:bodyPr wrap="square" rtlCol="0">
            <a:spAutoFit/>
          </a:bodyPr>
          <a:lstStyle/>
          <a:p>
            <a:pPr defTabSz="685800"/>
            <a:r>
              <a:rPr lang="en-US" sz="1050" i="1">
                <a:solidFill>
                  <a:prstClr val="black"/>
                </a:solidFill>
                <a:latin typeface="Formata" panose="02000506040000020004" pitchFamily="2" charset="0"/>
              </a:rPr>
              <a:t>Simultaneously, highway development and urban renewal decimated non-white urban neighborhoods. </a:t>
            </a:r>
          </a:p>
        </p:txBody>
      </p:sp>
    </p:spTree>
    <p:extLst>
      <p:ext uri="{BB962C8B-B14F-4D97-AF65-F5344CB8AC3E}">
        <p14:creationId xmlns:p14="http://schemas.microsoft.com/office/powerpoint/2010/main" val="2914739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Discovering Your Role in Disrupting Racial Inequity </a:t>
            </a: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330439" y="6174584"/>
            <a:ext cx="1645845" cy="571930"/>
          </a:xfrm>
          <a:prstGeom prst="rect">
            <a:avLst/>
          </a:prstGeom>
        </p:spPr>
      </p:pic>
      <p:pic>
        <p:nvPicPr>
          <p:cNvPr id="5" name="Picture 4"/>
          <p:cNvPicPr>
            <a:picLocks noChangeAspect="1"/>
          </p:cNvPicPr>
          <p:nvPr/>
        </p:nvPicPr>
        <p:blipFill>
          <a:blip r:embed="rId4"/>
          <a:stretch>
            <a:fillRect/>
          </a:stretch>
        </p:blipFill>
        <p:spPr>
          <a:xfrm>
            <a:off x="3745614" y="6148990"/>
            <a:ext cx="1327831" cy="597524"/>
          </a:xfrm>
          <a:prstGeom prst="rect">
            <a:avLst/>
          </a:prstGeom>
        </p:spPr>
      </p:pic>
    </p:spTree>
    <p:extLst>
      <p:ext uri="{BB962C8B-B14F-4D97-AF65-F5344CB8AC3E}">
        <p14:creationId xmlns:p14="http://schemas.microsoft.com/office/powerpoint/2010/main" val="1544146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How a perfect storm is created…</a:t>
            </a:r>
          </a:p>
        </p:txBody>
      </p:sp>
      <p:pic>
        <p:nvPicPr>
          <p:cNvPr id="5" name="Content Placeholder 4" descr="Bradley Street 1868.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10920"/>
          <a:stretch/>
        </p:blipFill>
        <p:spPr>
          <a:xfrm>
            <a:off x="628651" y="2597340"/>
            <a:ext cx="3611273" cy="2629892"/>
          </a:xfrm>
          <a:prstGeom prst="rect">
            <a:avLst/>
          </a:prstGeom>
        </p:spPr>
      </p:pic>
      <p:pic>
        <p:nvPicPr>
          <p:cNvPr id="6" name="Picture 3" descr="A close up of a newspaper&#10;&#10;Description generated with high confidence">
            <a:extLst>
              <a:ext uri="{FF2B5EF4-FFF2-40B4-BE49-F238E27FC236}">
                <a16:creationId xmlns:a16="http://schemas.microsoft.com/office/drawing/2014/main" id="{EED9BF50-189B-4DBE-A83D-2B60EDCEC095}"/>
              </a:ext>
            </a:extLst>
          </p:cNvPr>
          <p:cNvPicPr>
            <a:picLocks noGrp="1" noChangeAspect="1"/>
          </p:cNvPicPr>
          <p:nvPr>
            <p:ph sz="half" idx="2"/>
          </p:nvPr>
        </p:nvPicPr>
        <p:blipFill>
          <a:blip r:embed="rId3"/>
          <a:stretch>
            <a:fillRect/>
          </a:stretch>
        </p:blipFill>
        <p:spPr>
          <a:xfrm>
            <a:off x="5230294" y="2125266"/>
            <a:ext cx="2003429" cy="3263504"/>
          </a:xfrm>
          <a:prstGeom prst="rect">
            <a:avLst/>
          </a:prstGeom>
        </p:spPr>
      </p:pic>
    </p:spTree>
    <p:extLst>
      <p:ext uri="{BB962C8B-B14F-4D97-AF65-F5344CB8AC3E}">
        <p14:creationId xmlns:p14="http://schemas.microsoft.com/office/powerpoint/2010/main" val="4235145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B015-886A-4E74-8670-688C05CBA2C4}"/>
              </a:ext>
            </a:extLst>
          </p:cNvPr>
          <p:cNvSpPr>
            <a:spLocks noGrp="1"/>
          </p:cNvSpPr>
          <p:nvPr>
            <p:ph type="title"/>
          </p:nvPr>
        </p:nvSpPr>
        <p:spPr>
          <a:xfrm>
            <a:off x="278606" y="964406"/>
            <a:ext cx="4679156" cy="492920"/>
          </a:xfrm>
        </p:spPr>
        <p:txBody>
          <a:bodyPr>
            <a:normAutofit fontScale="90000"/>
          </a:bodyPr>
          <a:lstStyle/>
          <a:p>
            <a:r>
              <a:rPr lang="en-US"/>
              <a:t>Constitution Plaza, Hartford, Connecticut  </a:t>
            </a:r>
          </a:p>
        </p:txBody>
      </p:sp>
      <p:pic>
        <p:nvPicPr>
          <p:cNvPr id="6" name="Content Placeholder 5" descr="A group of people walking down a street&#10;&#10;Description automatically generated">
            <a:extLst>
              <a:ext uri="{FF2B5EF4-FFF2-40B4-BE49-F238E27FC236}">
                <a16:creationId xmlns:a16="http://schemas.microsoft.com/office/drawing/2014/main" id="{99AA2060-BCB9-4569-A8EB-0B6EAE0ED0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2062" y="964406"/>
            <a:ext cx="3630287" cy="4642313"/>
          </a:xfrm>
        </p:spPr>
      </p:pic>
      <p:sp>
        <p:nvSpPr>
          <p:cNvPr id="4" name="Text Placeholder 3">
            <a:extLst>
              <a:ext uri="{FF2B5EF4-FFF2-40B4-BE49-F238E27FC236}">
                <a16:creationId xmlns:a16="http://schemas.microsoft.com/office/drawing/2014/main" id="{44CAD62A-F70D-4F3F-B966-7BE2A1B04264}"/>
              </a:ext>
            </a:extLst>
          </p:cNvPr>
          <p:cNvSpPr>
            <a:spLocks noGrp="1"/>
          </p:cNvSpPr>
          <p:nvPr>
            <p:ph type="body" sz="half" idx="2"/>
          </p:nvPr>
        </p:nvSpPr>
        <p:spPr>
          <a:xfrm>
            <a:off x="164306" y="1457326"/>
            <a:ext cx="4500684" cy="4456574"/>
          </a:xfrm>
        </p:spPr>
        <p:txBody>
          <a:bodyPr>
            <a:noAutofit/>
          </a:bodyPr>
          <a:lstStyle/>
          <a:p>
            <a:pPr>
              <a:lnSpc>
                <a:spcPct val="120000"/>
              </a:lnSpc>
              <a:spcBef>
                <a:spcPts val="0"/>
              </a:spcBef>
              <a:spcAft>
                <a:spcPts val="450"/>
              </a:spcAft>
            </a:pPr>
            <a:r>
              <a:rPr lang="en-US" sz="2000"/>
              <a:t>“What went wrong with Constitution Plaza? Did sensible people really mean to build a sterile, 9-5 suburban-style office park mostly disconnected from the downtown it was supposed to revive? Well, no. The project was supposed to be connected to Main Street by a pedestrian ramp. It was supposed to have housing. It was supposed to generate economic activity in surrounding blocks. But none of that happened.” Tom Condon, Hartford Courant, 9/9/2002 </a:t>
            </a:r>
          </a:p>
        </p:txBody>
      </p:sp>
    </p:spTree>
    <p:extLst>
      <p:ext uri="{BB962C8B-B14F-4D97-AF65-F5344CB8AC3E}">
        <p14:creationId xmlns:p14="http://schemas.microsoft.com/office/powerpoint/2010/main" val="1147303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D28C-3B35-4E7D-BD87-28C9A5DBD5FC}"/>
              </a:ext>
            </a:extLst>
          </p:cNvPr>
          <p:cNvSpPr>
            <a:spLocks noGrp="1"/>
          </p:cNvSpPr>
          <p:nvPr>
            <p:ph type="title"/>
          </p:nvPr>
        </p:nvSpPr>
        <p:spPr>
          <a:xfrm>
            <a:off x="598602" y="1178940"/>
            <a:ext cx="7946796" cy="4344578"/>
          </a:xfrm>
        </p:spPr>
        <p:txBody>
          <a:bodyPr>
            <a:normAutofit/>
          </a:bodyPr>
          <a:lstStyle/>
          <a:p>
            <a:pPr algn="ctr"/>
            <a:r>
              <a:rPr lang="en-US"/>
              <a:t>We built our segregated environment </a:t>
            </a:r>
            <a:br>
              <a:rPr lang="en-US"/>
            </a:br>
            <a:r>
              <a:rPr lang="en-US"/>
              <a:t>with decades of discriminatory policy. </a:t>
            </a:r>
          </a:p>
        </p:txBody>
      </p:sp>
    </p:spTree>
    <p:extLst>
      <p:ext uri="{BB962C8B-B14F-4D97-AF65-F5344CB8AC3E}">
        <p14:creationId xmlns:p14="http://schemas.microsoft.com/office/powerpoint/2010/main" val="3792646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a:t>Segregation Map of Connecticut</a:t>
            </a:r>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l="4456" t="17412" r="8913" b="8966"/>
          <a:stretch>
            <a:fillRect/>
          </a:stretch>
        </p:blipFill>
        <p:spPr bwMode="auto">
          <a:xfrm>
            <a:off x="1127503" y="1915010"/>
            <a:ext cx="6672020" cy="3835830"/>
          </a:xfrm>
          <a:prstGeom prst="rect">
            <a:avLst/>
          </a:prstGeom>
          <a:noFill/>
          <a:ln>
            <a:noFill/>
          </a:ln>
        </p:spPr>
      </p:pic>
    </p:spTree>
    <p:extLst>
      <p:ext uri="{BB962C8B-B14F-4D97-AF65-F5344CB8AC3E}">
        <p14:creationId xmlns:p14="http://schemas.microsoft.com/office/powerpoint/2010/main" val="2287073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895" y="1400261"/>
            <a:ext cx="6915150" cy="994172"/>
          </a:xfrm>
        </p:spPr>
        <p:txBody>
          <a:bodyPr>
            <a:normAutofit fontScale="90000"/>
          </a:bodyPr>
          <a:lstStyle/>
          <a:p>
            <a:pPr algn="ctr"/>
            <a:r>
              <a:rPr lang="en-US"/>
              <a:t>Housing Discrimination, Poverty Concentration &amp; Increased Housing Demand </a:t>
            </a:r>
            <a:br>
              <a:rPr lang="en-US"/>
            </a:br>
            <a:endParaRPr lang="en-US"/>
          </a:p>
        </p:txBody>
      </p:sp>
      <p:sp>
        <p:nvSpPr>
          <p:cNvPr id="3" name="TextBox 2"/>
          <p:cNvSpPr txBox="1"/>
          <p:nvPr/>
        </p:nvSpPr>
        <p:spPr>
          <a:xfrm>
            <a:off x="433284" y="2376537"/>
            <a:ext cx="7788992" cy="507831"/>
          </a:xfrm>
          <a:prstGeom prst="rect">
            <a:avLst/>
          </a:prstGeom>
          <a:noFill/>
        </p:spPr>
        <p:txBody>
          <a:bodyPr wrap="square" rtlCol="0">
            <a:spAutoFit/>
          </a:bodyPr>
          <a:lstStyle/>
          <a:p>
            <a:pPr defTabSz="685800"/>
            <a:r>
              <a:rPr lang="en-US" sz="1350" i="1">
                <a:solidFill>
                  <a:prstClr val="black"/>
                </a:solidFill>
                <a:latin typeface="Formata" panose="02000506040000020004" pitchFamily="2" charset="0"/>
              </a:rPr>
              <a:t>The most frequent housing discrimination reported is against individuals with physical or mental disabilities, and against families with children. </a:t>
            </a:r>
          </a:p>
        </p:txBody>
      </p:sp>
      <p:graphicFrame>
        <p:nvGraphicFramePr>
          <p:cNvPr id="4" name="Diagram 3"/>
          <p:cNvGraphicFramePr/>
          <p:nvPr>
            <p:extLst>
              <p:ext uri="{D42A27DB-BD31-4B8C-83A1-F6EECF244321}">
                <p14:modId xmlns:p14="http://schemas.microsoft.com/office/powerpoint/2010/main" val="3031317107"/>
              </p:ext>
            </p:extLst>
          </p:nvPr>
        </p:nvGraphicFramePr>
        <p:xfrm>
          <a:off x="401895" y="2852209"/>
          <a:ext cx="7665093" cy="1175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861947602"/>
              </p:ext>
            </p:extLst>
          </p:nvPr>
        </p:nvGraphicFramePr>
        <p:xfrm>
          <a:off x="2246361" y="3974316"/>
          <a:ext cx="6624193" cy="10866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extLst>
              <p:ext uri="{D42A27DB-BD31-4B8C-83A1-F6EECF244321}">
                <p14:modId xmlns:p14="http://schemas.microsoft.com/office/powerpoint/2010/main" val="1880221464"/>
              </p:ext>
            </p:extLst>
          </p:nvPr>
        </p:nvGraphicFramePr>
        <p:xfrm>
          <a:off x="401895" y="5162889"/>
          <a:ext cx="7979433" cy="108669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39267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718470-AFDD-4701-B9E4-EFA9B06D7036}"/>
              </a:ext>
            </a:extLst>
          </p:cNvPr>
          <p:cNvSpPr>
            <a:spLocks noGrp="1"/>
          </p:cNvSpPr>
          <p:nvPr>
            <p:ph idx="1"/>
          </p:nvPr>
        </p:nvSpPr>
        <p:spPr>
          <a:xfrm>
            <a:off x="700088" y="2792016"/>
            <a:ext cx="7886700" cy="1273969"/>
          </a:xfrm>
        </p:spPr>
        <p:txBody>
          <a:bodyPr>
            <a:normAutofit/>
          </a:bodyPr>
          <a:lstStyle/>
          <a:p>
            <a:pPr marL="0" indent="0">
              <a:buNone/>
            </a:pPr>
            <a:r>
              <a:rPr lang="en-US" sz="6600"/>
              <a:t>What can we do? </a:t>
            </a:r>
          </a:p>
        </p:txBody>
      </p:sp>
    </p:spTree>
    <p:extLst>
      <p:ext uri="{BB962C8B-B14F-4D97-AF65-F5344CB8AC3E}">
        <p14:creationId xmlns:p14="http://schemas.microsoft.com/office/powerpoint/2010/main" val="2702475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81" y="2555785"/>
            <a:ext cx="8857238" cy="861647"/>
          </a:xfrm>
        </p:spPr>
        <p:txBody>
          <a:bodyPr>
            <a:normAutofit fontScale="90000"/>
          </a:bodyPr>
          <a:lstStyle/>
          <a:p>
            <a:r>
              <a:rPr lang="en-US" sz="3675" b="1" dirty="0"/>
              <a:t>Racial Disparities in </a:t>
            </a:r>
            <a:br>
              <a:rPr lang="en-US" sz="3675" b="1" dirty="0"/>
            </a:br>
            <a:r>
              <a:rPr lang="en-US" sz="3675" b="1" dirty="0"/>
              <a:t>Housing and Homelessness</a:t>
            </a:r>
            <a:endParaRPr lang="en-US" sz="2325" b="1" i="1" dirty="0"/>
          </a:p>
        </p:txBody>
      </p:sp>
      <p:sp>
        <p:nvSpPr>
          <p:cNvPr id="3" name="Subtitle 2"/>
          <p:cNvSpPr>
            <a:spLocks noGrp="1"/>
          </p:cNvSpPr>
          <p:nvPr>
            <p:ph type="subTitle" idx="1"/>
          </p:nvPr>
        </p:nvSpPr>
        <p:spPr>
          <a:xfrm>
            <a:off x="1372444" y="4286250"/>
            <a:ext cx="6399134" cy="1314450"/>
          </a:xfrm>
        </p:spPr>
        <p:txBody>
          <a:bodyPr/>
          <a:lstStyle/>
          <a:p>
            <a:endParaRPr lang="en-US" dirty="0"/>
          </a:p>
        </p:txBody>
      </p:sp>
      <p:grpSp>
        <p:nvGrpSpPr>
          <p:cNvPr id="14" name="Group 13"/>
          <p:cNvGrpSpPr/>
          <p:nvPr/>
        </p:nvGrpSpPr>
        <p:grpSpPr>
          <a:xfrm>
            <a:off x="1207" y="792959"/>
            <a:ext cx="9299719" cy="979975"/>
            <a:chOff x="0" y="-85724"/>
            <a:chExt cx="12402855" cy="1306633"/>
          </a:xfrm>
        </p:grpSpPr>
        <p:sp>
          <p:nvSpPr>
            <p:cNvPr id="15" name="Rectangle 14"/>
            <p:cNvSpPr/>
            <p:nvPr/>
          </p:nvSpPr>
          <p:spPr>
            <a:xfrm>
              <a:off x="0" y="-85724"/>
              <a:ext cx="12192000" cy="1246310"/>
            </a:xfrm>
            <a:prstGeom prst="rect">
              <a:avLst/>
            </a:prstGeom>
            <a:solidFill>
              <a:srgbClr val="0174A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35208"/>
            <a:stretch/>
          </p:blipFill>
          <p:spPr>
            <a:xfrm>
              <a:off x="8885370" y="-7815"/>
              <a:ext cx="3517485" cy="1043803"/>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t="66509"/>
            <a:stretch/>
          </p:blipFill>
          <p:spPr>
            <a:xfrm>
              <a:off x="151908" y="38873"/>
              <a:ext cx="6500511" cy="997115"/>
            </a:xfrm>
            <a:prstGeom prst="rect">
              <a:avLst/>
            </a:prstGeom>
            <a:effectLst>
              <a:outerShdw blurRad="50800" dist="50800" dir="5400000" algn="ctr" rotWithShape="0">
                <a:srgbClr val="000000">
                  <a:alpha val="0"/>
                </a:srgbClr>
              </a:outerShdw>
            </a:effectLst>
          </p:spPr>
        </p:pic>
        <p:sp>
          <p:nvSpPr>
            <p:cNvPr id="18" name="Rectangle 17"/>
            <p:cNvSpPr/>
            <p:nvPr/>
          </p:nvSpPr>
          <p:spPr>
            <a:xfrm>
              <a:off x="0" y="1143000"/>
              <a:ext cx="12192000" cy="77909"/>
            </a:xfrm>
            <a:prstGeom prst="rect">
              <a:avLst/>
            </a:prstGeom>
            <a:solidFill>
              <a:srgbClr val="FF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4" name="Rectangle 3"/>
          <p:cNvSpPr/>
          <p:nvPr/>
        </p:nvSpPr>
        <p:spPr>
          <a:xfrm>
            <a:off x="2286000" y="3528675"/>
            <a:ext cx="4572000" cy="646331"/>
          </a:xfrm>
          <a:prstGeom prst="rect">
            <a:avLst/>
          </a:prstGeom>
        </p:spPr>
        <p:txBody>
          <a:bodyPr>
            <a:spAutoFit/>
          </a:bodyPr>
          <a:lstStyle/>
          <a:p>
            <a:pPr algn="ctr" defTabSz="685800"/>
            <a:r>
              <a:rPr lang="en-US" b="1" dirty="0">
                <a:solidFill>
                  <a:prstClr val="black"/>
                </a:solidFill>
              </a:rPr>
              <a:t>Tashmia Bryant</a:t>
            </a:r>
          </a:p>
          <a:p>
            <a:pPr algn="ctr" defTabSz="685800"/>
            <a:r>
              <a:rPr lang="en-US" dirty="0">
                <a:solidFill>
                  <a:prstClr val="black"/>
                </a:solidFill>
              </a:rPr>
              <a:t>Training and Technical Assistance Coordinator</a:t>
            </a:r>
            <a:endParaRPr lang="en-US" dirty="0">
              <a:solidFill>
                <a:prstClr val="black"/>
              </a:solidFill>
            </a:endParaRPr>
          </a:p>
        </p:txBody>
      </p:sp>
    </p:spTree>
    <p:extLst>
      <p:ext uri="{BB962C8B-B14F-4D97-AF65-F5344CB8AC3E}">
        <p14:creationId xmlns:p14="http://schemas.microsoft.com/office/powerpoint/2010/main" val="1685269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5000" b="50278" l="1300" r="97200">
                        <a14:foregroundMark x1="59600" y1="13056" x2="59600" y2="13056"/>
                      </a14:backgroundRemoval>
                    </a14:imgEffect>
                  </a14:imgLayer>
                </a14:imgProps>
              </a:ext>
              <a:ext uri="{28A0092B-C50C-407E-A947-70E740481C1C}">
                <a14:useLocalDpi xmlns:a14="http://schemas.microsoft.com/office/drawing/2010/main" val="0"/>
              </a:ext>
            </a:extLst>
          </a:blip>
          <a:srcRect r="-1484" b="49247"/>
          <a:stretch/>
        </p:blipFill>
        <p:spPr>
          <a:xfrm rot="19104009">
            <a:off x="-862277" y="965073"/>
            <a:ext cx="4831911" cy="2609785"/>
          </a:xfrm>
          <a:prstGeom prst="rect">
            <a:avLst/>
          </a:prstGeom>
        </p:spPr>
      </p:pic>
      <p:cxnSp>
        <p:nvCxnSpPr>
          <p:cNvPr id="6" name="Straight Connector 5"/>
          <p:cNvCxnSpPr/>
          <p:nvPr/>
        </p:nvCxnSpPr>
        <p:spPr>
          <a:xfrm flipH="1">
            <a:off x="-83190" y="910153"/>
            <a:ext cx="5259717" cy="4621271"/>
          </a:xfrm>
          <a:prstGeom prst="line">
            <a:avLst/>
          </a:prstGeom>
          <a:ln w="1682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91617" y="920699"/>
            <a:ext cx="4164953" cy="1669820"/>
          </a:xfrm>
          <a:prstGeom prst="line">
            <a:avLst/>
          </a:prstGeom>
          <a:ln w="1682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55634" y="3237369"/>
            <a:ext cx="5433133" cy="854080"/>
          </a:xfrm>
          <a:prstGeom prst="rect">
            <a:avLst/>
          </a:prstGeom>
          <a:noFill/>
        </p:spPr>
        <p:txBody>
          <a:bodyPr wrap="square" rtlCol="0">
            <a:spAutoFit/>
          </a:bodyPr>
          <a:lstStyle/>
          <a:p>
            <a:pPr defTabSz="685800"/>
            <a:r>
              <a:rPr lang="en-US" sz="4950" b="1">
                <a:solidFill>
                  <a:srgbClr val="17375E"/>
                </a:solidFill>
                <a:latin typeface="Calibri" panose="020F0502020204030204"/>
              </a:rPr>
              <a:t>System Level</a:t>
            </a:r>
          </a:p>
        </p:txBody>
      </p:sp>
    </p:spTree>
    <p:extLst>
      <p:ext uri="{BB962C8B-B14F-4D97-AF65-F5344CB8AC3E}">
        <p14:creationId xmlns:p14="http://schemas.microsoft.com/office/powerpoint/2010/main" val="1543629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305911" y="1028700"/>
          <a:ext cx="8608358"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20391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5">
                                            <p:graphicEl>
                                              <a:dgm id="{C8045BB0-2103-4259-B3FA-970EE70113CC}"/>
                                            </p:graphicEl>
                                          </p:spTgt>
                                        </p:tgtEl>
                                      </p:cBhvr>
                                      <p:by x="150000" y="150000"/>
                                    </p:animScale>
                                  </p:childTnLst>
                                </p:cTn>
                              </p:par>
                            </p:childTnLst>
                          </p:cTn>
                        </p:par>
                      </p:childTnLst>
                    </p:cTn>
                  </p:par>
                </p:childTnLst>
              </p:cTn>
              <p:nextCondLst>
                <p:cond evt="onClick" delay="0">
                  <p:tgtEl>
                    <p:spTgt spid="5"/>
                  </p:tgtEl>
                </p:cond>
              </p:nextCondLst>
            </p:seq>
          </p:childTnLst>
        </p:cTn>
      </p:par>
    </p:tnLst>
    <p:bldLst>
      <p:bldGraphic spid="5" grpId="0">
        <p:bldSub>
          <a:bldDgm bld="lvl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9972" y="937454"/>
            <a:ext cx="2209826" cy="1940955"/>
            <a:chOff x="4265687" y="-247413"/>
            <a:chExt cx="2946434" cy="2587940"/>
          </a:xfrm>
        </p:grpSpPr>
        <p:sp>
          <p:nvSpPr>
            <p:cNvPr id="7" name="Oval 6"/>
            <p:cNvSpPr/>
            <p:nvPr/>
          </p:nvSpPr>
          <p:spPr>
            <a:xfrm>
              <a:off x="4265687" y="-247413"/>
              <a:ext cx="2946434" cy="2587940"/>
            </a:xfrm>
            <a:prstGeom prst="ellipse">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8" name="Oval 4"/>
            <p:cNvSpPr/>
            <p:nvPr/>
          </p:nvSpPr>
          <p:spPr>
            <a:xfrm>
              <a:off x="4697182" y="131582"/>
              <a:ext cx="2083444" cy="18299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933450">
                <a:lnSpc>
                  <a:spcPct val="90000"/>
                </a:lnSpc>
                <a:spcBef>
                  <a:spcPct val="0"/>
                </a:spcBef>
                <a:spcAft>
                  <a:spcPct val="35000"/>
                </a:spcAft>
              </a:pPr>
              <a:r>
                <a:rPr lang="en-US" sz="2100" b="1">
                  <a:solidFill>
                    <a:prstClr val="white"/>
                  </a:solidFill>
                  <a:latin typeface="Calibri" panose="020F0502020204030204"/>
                </a:rPr>
                <a:t>Criminal Justice</a:t>
              </a:r>
            </a:p>
          </p:txBody>
        </p:sp>
      </p:grpSp>
      <p:pic>
        <p:nvPicPr>
          <p:cNvPr id="9"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8942" y="1635374"/>
            <a:ext cx="4712600" cy="3946804"/>
          </a:xfrm>
          <a:prstGeom prst="rect">
            <a:avLst/>
          </a:prstGeom>
        </p:spPr>
      </p:pic>
      <p:grpSp>
        <p:nvGrpSpPr>
          <p:cNvPr id="14" name="Group 13"/>
          <p:cNvGrpSpPr/>
          <p:nvPr/>
        </p:nvGrpSpPr>
        <p:grpSpPr>
          <a:xfrm>
            <a:off x="2544276" y="1423035"/>
            <a:ext cx="4107985" cy="3906203"/>
            <a:chOff x="2971803" y="937578"/>
            <a:chExt cx="5334000" cy="5836602"/>
          </a:xfrm>
        </p:grpSpPr>
        <p:pic>
          <p:nvPicPr>
            <p:cNvPr id="15" name="Picture 14"/>
            <p:cNvPicPr/>
            <p:nvPr/>
          </p:nvPicPr>
          <p:blipFill rotWithShape="1">
            <a:blip r:embed="rId4"/>
            <a:srcRect l="5508" t="33140" r="6356"/>
            <a:stretch/>
          </p:blipFill>
          <p:spPr bwMode="auto">
            <a:xfrm>
              <a:off x="2971803" y="937578"/>
              <a:ext cx="5334000" cy="1795463"/>
            </a:xfrm>
            <a:prstGeom prst="rect">
              <a:avLst/>
            </a:prstGeom>
            <a:ln>
              <a:noFill/>
            </a:ln>
            <a:extLst>
              <a:ext uri="{53640926-AAD7-44D8-BBD7-CCE9431645EC}">
                <a14:shadowObscured xmlns:a14="http://schemas.microsoft.com/office/drawing/2010/main"/>
              </a:ext>
            </a:extLst>
          </p:spPr>
        </p:pic>
        <p:pic>
          <p:nvPicPr>
            <p:cNvPr id="16" name="Picture 15"/>
            <p:cNvPicPr/>
            <p:nvPr/>
          </p:nvPicPr>
          <p:blipFill>
            <a:blip r:embed="rId5"/>
            <a:stretch>
              <a:fillRect/>
            </a:stretch>
          </p:blipFill>
          <p:spPr>
            <a:xfrm>
              <a:off x="2971803" y="2743200"/>
              <a:ext cx="5334000" cy="1943100"/>
            </a:xfrm>
            <a:prstGeom prst="rect">
              <a:avLst/>
            </a:prstGeom>
          </p:spPr>
        </p:pic>
        <p:pic>
          <p:nvPicPr>
            <p:cNvPr id="17" name="Picture 16"/>
            <p:cNvPicPr/>
            <p:nvPr/>
          </p:nvPicPr>
          <p:blipFill>
            <a:blip r:embed="rId6"/>
            <a:stretch>
              <a:fillRect/>
            </a:stretch>
          </p:blipFill>
          <p:spPr>
            <a:xfrm>
              <a:off x="2971803" y="5021580"/>
              <a:ext cx="5334000" cy="1752600"/>
            </a:xfrm>
            <a:prstGeom prst="rect">
              <a:avLst/>
            </a:prstGeom>
          </p:spPr>
        </p:pic>
      </p:grpSp>
    </p:spTree>
    <p:extLst>
      <p:ext uri="{BB962C8B-B14F-4D97-AF65-F5344CB8AC3E}">
        <p14:creationId xmlns:p14="http://schemas.microsoft.com/office/powerpoint/2010/main" val="260253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a:t>© All rights reserved. No utilization or reproduction of this material is allowed without the written permission of CSH.</a:t>
            </a:r>
          </a:p>
        </p:txBody>
      </p:sp>
      <p:sp>
        <p:nvSpPr>
          <p:cNvPr id="8" name="Title 7"/>
          <p:cNvSpPr>
            <a:spLocks noGrp="1"/>
          </p:cNvSpPr>
          <p:nvPr>
            <p:ph type="title"/>
          </p:nvPr>
        </p:nvSpPr>
        <p:spPr/>
        <p:txBody>
          <a:bodyPr/>
          <a:lstStyle/>
          <a:p>
            <a:r>
              <a:rPr lang="en-US"/>
              <a:t>Gallery Walk Debrief</a:t>
            </a:r>
          </a:p>
        </p:txBody>
      </p:sp>
      <p:sp>
        <p:nvSpPr>
          <p:cNvPr id="2" name="Text Placeholder 1"/>
          <p:cNvSpPr>
            <a:spLocks noGrp="1"/>
          </p:cNvSpPr>
          <p:nvPr>
            <p:ph type="body" sz="quarter" idx="12"/>
          </p:nvPr>
        </p:nvSpPr>
        <p:spPr/>
        <p:txBody>
          <a:bodyPr/>
          <a:lstStyle/>
          <a:p>
            <a:r>
              <a:rPr lang="en-US"/>
              <a:t>Introduce concept </a:t>
            </a:r>
          </a:p>
          <a:p>
            <a:r>
              <a:rPr lang="en-US"/>
              <a:t>Present feedback learned from the listening sessions</a:t>
            </a:r>
          </a:p>
          <a:p>
            <a:endParaRPr lang="en-US"/>
          </a:p>
        </p:txBody>
      </p:sp>
    </p:spTree>
    <p:extLst>
      <p:ext uri="{BB962C8B-B14F-4D97-AF65-F5344CB8AC3E}">
        <p14:creationId xmlns:p14="http://schemas.microsoft.com/office/powerpoint/2010/main" val="2972590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5" y="866572"/>
            <a:ext cx="7886700" cy="1325563"/>
          </a:xfrm>
        </p:spPr>
        <p:txBody>
          <a:bodyPr/>
          <a:lstStyle/>
          <a:p>
            <a:pPr algn="l"/>
            <a:r>
              <a:rPr lang="en-US" b="1" dirty="0"/>
              <a:t>Deprivation as a Result of Stigma</a:t>
            </a:r>
          </a:p>
        </p:txBody>
      </p:sp>
      <p:sp>
        <p:nvSpPr>
          <p:cNvPr id="7" name="Content Placeholder 6"/>
          <p:cNvSpPr>
            <a:spLocks noGrp="1"/>
          </p:cNvSpPr>
          <p:nvPr>
            <p:ph idx="1"/>
          </p:nvPr>
        </p:nvSpPr>
        <p:spPr>
          <a:xfrm>
            <a:off x="628650" y="1998114"/>
            <a:ext cx="7886700" cy="4351338"/>
          </a:xfrm>
        </p:spPr>
        <p:txBody>
          <a:bodyPr>
            <a:normAutofit/>
          </a:bodyPr>
          <a:lstStyle/>
          <a:p>
            <a:pPr marL="128588" indent="-128588"/>
            <a:r>
              <a:rPr lang="en-US" dirty="0"/>
              <a:t>A criminal record can reduce the likelihood of a callback or job offer by nearly 50 percent. </a:t>
            </a:r>
          </a:p>
          <a:p>
            <a:pPr marL="128588" indent="-128588"/>
            <a:r>
              <a:rPr lang="en-US" dirty="0"/>
              <a:t>Only 55% of formerly incarcerated people (FIP) are able to obtain a job the first year after incarceration</a:t>
            </a:r>
          </a:p>
          <a:p>
            <a:pPr marL="128588" indent="-128588"/>
            <a:r>
              <a:rPr lang="en-US" dirty="0"/>
              <a:t>13 % of Black men have lost their right to vote, which is 7x the national average</a:t>
            </a:r>
          </a:p>
          <a:p>
            <a:pPr marL="128588" indent="-128588"/>
            <a:r>
              <a:rPr lang="en-US" dirty="0"/>
              <a:t>A survey study found that 43% of property managers would reject someone with a criminal record</a:t>
            </a:r>
          </a:p>
        </p:txBody>
      </p:sp>
      <p:cxnSp>
        <p:nvCxnSpPr>
          <p:cNvPr id="5" name="Straight Connector 4"/>
          <p:cNvCxnSpPr/>
          <p:nvPr/>
        </p:nvCxnSpPr>
        <p:spPr>
          <a:xfrm>
            <a:off x="542928" y="1851092"/>
            <a:ext cx="7886700" cy="25947"/>
          </a:xfrm>
          <a:prstGeom prst="line">
            <a:avLst/>
          </a:prstGeom>
          <a:ln w="12700">
            <a:solidFill>
              <a:srgbClr val="FFC2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164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1105" y="927590"/>
            <a:ext cx="2159636" cy="1943098"/>
            <a:chOff x="2218198" y="1905001"/>
            <a:chExt cx="2879515" cy="2590797"/>
          </a:xfrm>
        </p:grpSpPr>
        <p:sp>
          <p:nvSpPr>
            <p:cNvPr id="7" name="Oval 6"/>
            <p:cNvSpPr/>
            <p:nvPr/>
          </p:nvSpPr>
          <p:spPr>
            <a:xfrm>
              <a:off x="2218198" y="1905001"/>
              <a:ext cx="2879515" cy="2590797"/>
            </a:xfrm>
            <a:prstGeom prst="ellipse">
              <a:avLst/>
            </a:prstGeom>
          </p:spPr>
          <p:style>
            <a:lnRef idx="0">
              <a:schemeClr val="lt1">
                <a:hueOff val="0"/>
                <a:satOff val="0"/>
                <a:lumOff val="0"/>
                <a:alphaOff val="0"/>
              </a:schemeClr>
            </a:lnRef>
            <a:fillRef idx="3">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sp>
        <p:sp>
          <p:nvSpPr>
            <p:cNvPr id="8" name="Oval 4"/>
            <p:cNvSpPr/>
            <p:nvPr/>
          </p:nvSpPr>
          <p:spPr>
            <a:xfrm>
              <a:off x="2639893" y="2284414"/>
              <a:ext cx="2036125" cy="1831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r>
                <a:rPr lang="en-US" sz="2400" b="1">
                  <a:solidFill>
                    <a:prstClr val="white"/>
                  </a:solidFill>
                  <a:latin typeface="Calibri" panose="020F0502020204030204"/>
                </a:rPr>
                <a:t>Health Disparities </a:t>
              </a:r>
            </a:p>
          </p:txBody>
        </p:sp>
      </p:grpSp>
      <p:pic>
        <p:nvPicPr>
          <p:cNvPr id="9"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455" y="1138604"/>
            <a:ext cx="5562028" cy="4392443"/>
          </a:xfrm>
          <a:prstGeom prst="rect">
            <a:avLst/>
          </a:prstGeom>
        </p:spPr>
      </p:pic>
      <p:pic>
        <p:nvPicPr>
          <p:cNvPr id="11" name="Picture 2" descr="Image result for stats of black health disparities 2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9822" y="1423035"/>
            <a:ext cx="4529342" cy="437672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1418218" y="982308"/>
            <a:ext cx="7632550" cy="5231768"/>
            <a:chOff x="1007634" y="64546"/>
            <a:chExt cx="10176733" cy="6975690"/>
          </a:xfrm>
        </p:grpSpPr>
        <p:graphicFrame>
          <p:nvGraphicFramePr>
            <p:cNvPr id="15" name="Diagram 14"/>
            <p:cNvGraphicFramePr/>
            <p:nvPr/>
          </p:nvGraphicFramePr>
          <p:xfrm>
            <a:off x="1007634" y="64546"/>
            <a:ext cx="10176733" cy="6691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p:cNvSpPr txBox="1"/>
            <p:nvPr/>
          </p:nvSpPr>
          <p:spPr>
            <a:xfrm>
              <a:off x="4262718" y="5809129"/>
              <a:ext cx="3666564" cy="1231107"/>
            </a:xfrm>
            <a:prstGeom prst="rect">
              <a:avLst/>
            </a:prstGeom>
            <a:noFill/>
          </p:spPr>
          <p:txBody>
            <a:bodyPr wrap="square" rtlCol="0">
              <a:spAutoFit/>
            </a:bodyPr>
            <a:lstStyle/>
            <a:p>
              <a:pPr defTabSz="685800"/>
              <a:r>
                <a:rPr lang="en-US" b="1">
                  <a:solidFill>
                    <a:prstClr val="black"/>
                  </a:solidFill>
                  <a:latin typeface="Calibri" panose="020F0502020204030204"/>
                </a:rPr>
                <a:t>Racial Disparities in People Experiencing Homelessness</a:t>
              </a:r>
            </a:p>
          </p:txBody>
        </p:sp>
      </p:grpSp>
    </p:spTree>
    <p:extLst>
      <p:ext uri="{BB962C8B-B14F-4D97-AF65-F5344CB8AC3E}">
        <p14:creationId xmlns:p14="http://schemas.microsoft.com/office/powerpoint/2010/main" val="78967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7879" y="953967"/>
            <a:ext cx="2032658" cy="1943098"/>
            <a:chOff x="6507075" y="1905001"/>
            <a:chExt cx="2710210" cy="2590797"/>
          </a:xfrm>
        </p:grpSpPr>
        <p:sp>
          <p:nvSpPr>
            <p:cNvPr id="5" name="Oval 4"/>
            <p:cNvSpPr/>
            <p:nvPr/>
          </p:nvSpPr>
          <p:spPr>
            <a:xfrm>
              <a:off x="6507075" y="1905001"/>
              <a:ext cx="2710210" cy="2590797"/>
            </a:xfrm>
            <a:prstGeom prst="ellipse">
              <a:avLst/>
            </a:prstGeom>
          </p:spPr>
          <p:style>
            <a:lnRef idx="0">
              <a:schemeClr val="lt1">
                <a:hueOff val="0"/>
                <a:satOff val="0"/>
                <a:lumOff val="0"/>
                <a:alphaOff val="0"/>
              </a:schemeClr>
            </a:lnRef>
            <a:fillRef idx="3">
              <a:schemeClr val="accent5">
                <a:hueOff val="-2451115"/>
                <a:satOff val="-3409"/>
                <a:lumOff val="-1307"/>
                <a:alphaOff val="0"/>
              </a:schemeClr>
            </a:fillRef>
            <a:effectRef idx="2">
              <a:schemeClr val="accent5">
                <a:hueOff val="-2451115"/>
                <a:satOff val="-3409"/>
                <a:lumOff val="-1307"/>
                <a:alphaOff val="0"/>
              </a:schemeClr>
            </a:effectRef>
            <a:fontRef idx="minor">
              <a:schemeClr val="lt1"/>
            </a:fontRef>
          </p:style>
        </p:sp>
        <p:sp>
          <p:nvSpPr>
            <p:cNvPr id="6" name="Oval 4"/>
            <p:cNvSpPr/>
            <p:nvPr/>
          </p:nvSpPr>
          <p:spPr>
            <a:xfrm>
              <a:off x="6903976" y="2284414"/>
              <a:ext cx="1916408" cy="1831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r>
                <a:rPr lang="en-US" sz="2400" b="1">
                  <a:solidFill>
                    <a:prstClr val="white"/>
                  </a:solidFill>
                  <a:latin typeface="Calibri" panose="020F0502020204030204"/>
                </a:rPr>
                <a:t>Disparities in Education</a:t>
              </a:r>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081" y="1136845"/>
            <a:ext cx="2714625" cy="157734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0096" y="2785491"/>
            <a:ext cx="3819317" cy="2186559"/>
          </a:xfrm>
          <a:prstGeom prst="rect">
            <a:avLst/>
          </a:prstGeom>
        </p:spPr>
      </p:pic>
      <p:graphicFrame>
        <p:nvGraphicFramePr>
          <p:cNvPr id="15" name="Content Placeholder 3"/>
          <p:cNvGraphicFramePr>
            <a:graphicFrameLocks/>
          </p:cNvGraphicFramePr>
          <p:nvPr/>
        </p:nvGraphicFramePr>
        <p:xfrm>
          <a:off x="916782" y="2133604"/>
          <a:ext cx="8227219" cy="33944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2996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5000" b="50278" l="1300" r="97200">
                        <a14:foregroundMark x1="59600" y1="13056" x2="59600" y2="13056"/>
                      </a14:backgroundRemoval>
                    </a14:imgEffect>
                  </a14:imgLayer>
                </a14:imgProps>
              </a:ext>
              <a:ext uri="{28A0092B-C50C-407E-A947-70E740481C1C}">
                <a14:useLocalDpi xmlns:a14="http://schemas.microsoft.com/office/drawing/2010/main" val="0"/>
              </a:ext>
            </a:extLst>
          </a:blip>
          <a:srcRect r="-1484" b="49247"/>
          <a:stretch/>
        </p:blipFill>
        <p:spPr>
          <a:xfrm rot="19104009">
            <a:off x="-862277" y="965073"/>
            <a:ext cx="4831911" cy="2609785"/>
          </a:xfrm>
          <a:prstGeom prst="rect">
            <a:avLst/>
          </a:prstGeom>
        </p:spPr>
      </p:pic>
      <p:cxnSp>
        <p:nvCxnSpPr>
          <p:cNvPr id="6" name="Straight Connector 5"/>
          <p:cNvCxnSpPr/>
          <p:nvPr/>
        </p:nvCxnSpPr>
        <p:spPr>
          <a:xfrm flipH="1">
            <a:off x="-83190" y="910153"/>
            <a:ext cx="5259717" cy="4621271"/>
          </a:xfrm>
          <a:prstGeom prst="line">
            <a:avLst/>
          </a:prstGeom>
          <a:ln w="1682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91617" y="920699"/>
            <a:ext cx="4164953" cy="1669820"/>
          </a:xfrm>
          <a:prstGeom prst="line">
            <a:avLst/>
          </a:prstGeom>
          <a:ln w="1682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55634" y="3237369"/>
            <a:ext cx="5433133" cy="854080"/>
          </a:xfrm>
          <a:prstGeom prst="rect">
            <a:avLst/>
          </a:prstGeom>
          <a:noFill/>
        </p:spPr>
        <p:txBody>
          <a:bodyPr wrap="square" rtlCol="0">
            <a:spAutoFit/>
          </a:bodyPr>
          <a:lstStyle/>
          <a:p>
            <a:pPr defTabSz="685800"/>
            <a:r>
              <a:rPr lang="en-US" sz="4950" b="1">
                <a:solidFill>
                  <a:srgbClr val="17375E"/>
                </a:solidFill>
                <a:latin typeface="Calibri" panose="020F0502020204030204"/>
              </a:rPr>
              <a:t>Organization Level</a:t>
            </a:r>
          </a:p>
        </p:txBody>
      </p:sp>
    </p:spTree>
    <p:extLst>
      <p:ext uri="{BB962C8B-B14F-4D97-AF65-F5344CB8AC3E}">
        <p14:creationId xmlns:p14="http://schemas.microsoft.com/office/powerpoint/2010/main" val="2606712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0139"/>
            <a:ext cx="7886700" cy="1325563"/>
          </a:xfrm>
        </p:spPr>
        <p:txBody>
          <a:bodyPr/>
          <a:lstStyle/>
          <a:p>
            <a:r>
              <a:rPr lang="en-US" dirty="0"/>
              <a:t>Absence of Cultural Responsiveness</a:t>
            </a:r>
            <a:endParaRPr lang="en-US" b="1" dirty="0"/>
          </a:p>
        </p:txBody>
      </p:sp>
      <p:sp>
        <p:nvSpPr>
          <p:cNvPr id="3" name="Content Placeholder 2"/>
          <p:cNvSpPr>
            <a:spLocks noGrp="1"/>
          </p:cNvSpPr>
          <p:nvPr>
            <p:ph idx="1"/>
          </p:nvPr>
        </p:nvSpPr>
        <p:spPr>
          <a:xfrm>
            <a:off x="628650" y="2168050"/>
            <a:ext cx="7886700" cy="4351338"/>
          </a:xfrm>
        </p:spPr>
        <p:txBody>
          <a:bodyPr/>
          <a:lstStyle/>
          <a:p>
            <a:pPr lvl="1"/>
            <a:r>
              <a:rPr lang="en-US" dirty="0"/>
              <a:t>Systems of service are designed and determine client eligibility</a:t>
            </a:r>
          </a:p>
          <a:p>
            <a:pPr lvl="2"/>
            <a:r>
              <a:rPr lang="en-US" dirty="0"/>
              <a:t>End-user must fit the program</a:t>
            </a:r>
          </a:p>
          <a:p>
            <a:pPr lvl="1"/>
            <a:r>
              <a:rPr lang="en-US" dirty="0"/>
              <a:t>Infrequent and spaced survey periods</a:t>
            </a:r>
          </a:p>
          <a:p>
            <a:pPr lvl="2"/>
            <a:r>
              <a:rPr lang="en-US" dirty="0"/>
              <a:t>Is feedback actually implemented?</a:t>
            </a:r>
          </a:p>
          <a:p>
            <a:pPr lvl="1"/>
            <a:r>
              <a:rPr lang="en-US" dirty="0"/>
              <a:t>Diversity</a:t>
            </a:r>
          </a:p>
          <a:p>
            <a:pPr lvl="2"/>
            <a:r>
              <a:rPr lang="en-US" dirty="0"/>
              <a:t>One lived experience representative on your board</a:t>
            </a:r>
          </a:p>
          <a:p>
            <a:pPr lvl="2"/>
            <a:r>
              <a:rPr lang="en-US" dirty="0"/>
              <a:t>Diversity primarily at junior-level</a:t>
            </a:r>
          </a:p>
          <a:p>
            <a:pPr lvl="1"/>
            <a:r>
              <a:rPr lang="en-US" dirty="0"/>
              <a:t>One-time racial equity evaluation (if at all)</a:t>
            </a:r>
          </a:p>
          <a:p>
            <a:pPr lvl="1"/>
            <a:endParaRPr lang="en-US" dirty="0"/>
          </a:p>
        </p:txBody>
      </p:sp>
      <p:cxnSp>
        <p:nvCxnSpPr>
          <p:cNvPr id="4" name="Straight Connector 3"/>
          <p:cNvCxnSpPr/>
          <p:nvPr/>
        </p:nvCxnSpPr>
        <p:spPr>
          <a:xfrm>
            <a:off x="628650" y="1916396"/>
            <a:ext cx="7886700" cy="25947"/>
          </a:xfrm>
          <a:prstGeom prst="line">
            <a:avLst/>
          </a:prstGeom>
          <a:ln w="12700">
            <a:solidFill>
              <a:srgbClr val="FFC2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163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a:t>Does the environment represent equity?</a:t>
            </a:r>
          </a:p>
        </p:txBody>
      </p:sp>
      <p:grpSp>
        <p:nvGrpSpPr>
          <p:cNvPr id="11" name="Group 10"/>
          <p:cNvGrpSpPr/>
          <p:nvPr/>
        </p:nvGrpSpPr>
        <p:grpSpPr>
          <a:xfrm>
            <a:off x="652859" y="2125267"/>
            <a:ext cx="6536975" cy="3652598"/>
            <a:chOff x="333876" y="4269432"/>
            <a:chExt cx="8181244" cy="3956491"/>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748" y="5995480"/>
              <a:ext cx="1865376" cy="12435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876" y="4269432"/>
              <a:ext cx="2341248" cy="1557994"/>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34157"/>
            <a:stretch/>
          </p:blipFill>
          <p:spPr>
            <a:xfrm>
              <a:off x="2664585" y="4441403"/>
              <a:ext cx="1819128" cy="1554077"/>
            </a:xfrm>
            <a:prstGeom prst="rect">
              <a:avLst/>
            </a:prstGeom>
          </p:spPr>
        </p:pic>
        <p:cxnSp>
          <p:nvCxnSpPr>
            <p:cNvPr id="9" name="Straight Connector 8"/>
            <p:cNvCxnSpPr/>
            <p:nvPr/>
          </p:nvCxnSpPr>
          <p:spPr>
            <a:xfrm>
              <a:off x="5627813" y="4441403"/>
              <a:ext cx="0" cy="3714290"/>
            </a:xfrm>
            <a:prstGeom prst="line">
              <a:avLst/>
            </a:prstGeom>
            <a:ln w="28575"/>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0725" y="5995480"/>
              <a:ext cx="2339096" cy="140345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5291" y="5786094"/>
              <a:ext cx="2439829" cy="2439829"/>
            </a:xfrm>
            <a:prstGeom prst="rect">
              <a:avLst/>
            </a:prstGeom>
          </p:spPr>
        </p:pic>
      </p:gr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40363" y="2075982"/>
            <a:ext cx="2402852" cy="1336598"/>
          </a:xfrm>
          <a:prstGeom prst="rect">
            <a:avLst/>
          </a:prstGeom>
        </p:spPr>
      </p:pic>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l="5332"/>
          <a:stretch/>
        </p:blipFill>
        <p:spPr>
          <a:xfrm>
            <a:off x="6818586" y="3329440"/>
            <a:ext cx="2312050" cy="1373777"/>
          </a:xfrm>
          <a:prstGeom prst="rect">
            <a:avLst/>
          </a:prstGeom>
        </p:spPr>
      </p:pic>
    </p:spTree>
    <p:extLst>
      <p:ext uri="{BB962C8B-B14F-4D97-AF65-F5344CB8AC3E}">
        <p14:creationId xmlns:p14="http://schemas.microsoft.com/office/powerpoint/2010/main" val="1233636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5000" b="50278" l="1300" r="97200">
                        <a14:foregroundMark x1="59600" y1="13056" x2="59600" y2="13056"/>
                      </a14:backgroundRemoval>
                    </a14:imgEffect>
                  </a14:imgLayer>
                </a14:imgProps>
              </a:ext>
              <a:ext uri="{28A0092B-C50C-407E-A947-70E740481C1C}">
                <a14:useLocalDpi xmlns:a14="http://schemas.microsoft.com/office/drawing/2010/main" val="0"/>
              </a:ext>
            </a:extLst>
          </a:blip>
          <a:srcRect r="-1484" b="49247"/>
          <a:stretch/>
        </p:blipFill>
        <p:spPr>
          <a:xfrm rot="19104009">
            <a:off x="-862277" y="965073"/>
            <a:ext cx="4831911" cy="2609785"/>
          </a:xfrm>
          <a:prstGeom prst="rect">
            <a:avLst/>
          </a:prstGeom>
        </p:spPr>
      </p:pic>
      <p:cxnSp>
        <p:nvCxnSpPr>
          <p:cNvPr id="6" name="Straight Connector 5"/>
          <p:cNvCxnSpPr/>
          <p:nvPr/>
        </p:nvCxnSpPr>
        <p:spPr>
          <a:xfrm flipH="1">
            <a:off x="-83190" y="910153"/>
            <a:ext cx="5259717" cy="4621271"/>
          </a:xfrm>
          <a:prstGeom prst="line">
            <a:avLst/>
          </a:prstGeom>
          <a:ln w="1682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91617" y="920699"/>
            <a:ext cx="4164953" cy="1669820"/>
          </a:xfrm>
          <a:prstGeom prst="line">
            <a:avLst/>
          </a:prstGeom>
          <a:ln w="1682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55634" y="3237369"/>
            <a:ext cx="5433133" cy="854080"/>
          </a:xfrm>
          <a:prstGeom prst="rect">
            <a:avLst/>
          </a:prstGeom>
          <a:noFill/>
        </p:spPr>
        <p:txBody>
          <a:bodyPr wrap="square" rtlCol="0">
            <a:spAutoFit/>
          </a:bodyPr>
          <a:lstStyle/>
          <a:p>
            <a:pPr defTabSz="685800"/>
            <a:r>
              <a:rPr lang="en-US" sz="4950" b="1">
                <a:solidFill>
                  <a:srgbClr val="17375E"/>
                </a:solidFill>
                <a:latin typeface="Calibri" panose="020F0502020204030204"/>
              </a:rPr>
              <a:t>Individual Level</a:t>
            </a:r>
          </a:p>
        </p:txBody>
      </p:sp>
    </p:spTree>
    <p:extLst>
      <p:ext uri="{BB962C8B-B14F-4D97-AF65-F5344CB8AC3E}">
        <p14:creationId xmlns:p14="http://schemas.microsoft.com/office/powerpoint/2010/main" val="4145937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47" y="1084914"/>
            <a:ext cx="7886700" cy="994172"/>
          </a:xfrm>
        </p:spPr>
        <p:txBody>
          <a:bodyPr>
            <a:normAutofit/>
          </a:bodyPr>
          <a:lstStyle/>
          <a:p>
            <a:pPr algn="l"/>
            <a:r>
              <a:rPr lang="en-US" b="1" dirty="0"/>
              <a:t>Bias</a:t>
            </a:r>
          </a:p>
        </p:txBody>
      </p:sp>
      <p:sp>
        <p:nvSpPr>
          <p:cNvPr id="3" name="Content Placeholder 2"/>
          <p:cNvSpPr>
            <a:spLocks noGrp="1"/>
          </p:cNvSpPr>
          <p:nvPr>
            <p:ph idx="1"/>
          </p:nvPr>
        </p:nvSpPr>
        <p:spPr>
          <a:xfrm>
            <a:off x="659647" y="2067014"/>
            <a:ext cx="7886700" cy="4351338"/>
          </a:xfrm>
        </p:spPr>
        <p:txBody>
          <a:bodyPr/>
          <a:lstStyle/>
          <a:p>
            <a:r>
              <a:rPr lang="en-US" dirty="0"/>
              <a:t>Explicit Bias</a:t>
            </a:r>
          </a:p>
          <a:p>
            <a:pPr lvl="1"/>
            <a:r>
              <a:rPr lang="en-US" dirty="0"/>
              <a:t>“Explicit bias” refers to the attitudes and beliefs we have about a person or group on a conscious level.</a:t>
            </a:r>
          </a:p>
          <a:p>
            <a:r>
              <a:rPr lang="en-US" dirty="0"/>
              <a:t>Implicit Bias</a:t>
            </a:r>
          </a:p>
          <a:p>
            <a:pPr lvl="1"/>
            <a:r>
              <a:rPr lang="en-US" dirty="0"/>
              <a:t>Attitudes towards people or associate stereotypes with them without our conscious knowledge</a:t>
            </a:r>
          </a:p>
          <a:p>
            <a:r>
              <a:rPr lang="en-US" dirty="0"/>
              <a:t>Interpersonal and Intrapersonal</a:t>
            </a:r>
          </a:p>
        </p:txBody>
      </p:sp>
      <p:sp>
        <p:nvSpPr>
          <p:cNvPr id="4" name="TextBox 3"/>
          <p:cNvSpPr txBox="1"/>
          <p:nvPr/>
        </p:nvSpPr>
        <p:spPr>
          <a:xfrm>
            <a:off x="288147" y="4939056"/>
            <a:ext cx="6115050" cy="830997"/>
          </a:xfrm>
          <a:prstGeom prst="rect">
            <a:avLst/>
          </a:prstGeom>
          <a:noFill/>
          <a:ln>
            <a:solidFill>
              <a:srgbClr val="FFC000"/>
            </a:solidFill>
          </a:ln>
        </p:spPr>
        <p:txBody>
          <a:bodyPr wrap="square" rtlCol="0">
            <a:spAutoFit/>
          </a:bodyPr>
          <a:lstStyle/>
          <a:p>
            <a:pPr defTabSz="685800"/>
            <a:r>
              <a:rPr lang="en-US" sz="2400">
                <a:solidFill>
                  <a:prstClr val="black"/>
                </a:solidFill>
                <a:latin typeface="Calibri" panose="020F0502020204030204"/>
              </a:rPr>
              <a:t>Implicit Bias test: </a:t>
            </a:r>
          </a:p>
          <a:p>
            <a:pPr defTabSz="685800"/>
            <a:r>
              <a:rPr lang="en-US" sz="2400">
                <a:solidFill>
                  <a:prstClr val="black"/>
                </a:solidFill>
                <a:latin typeface="Calibri" panose="020F0502020204030204"/>
                <a:hlinkClick r:id="rId3"/>
              </a:rPr>
              <a:t>https://implicit.harvard.edu/implicit</a:t>
            </a:r>
            <a:r>
              <a:rPr lang="en-US" sz="1350">
                <a:solidFill>
                  <a:prstClr val="black"/>
                </a:solidFill>
                <a:latin typeface="Calibri" panose="020F0502020204030204"/>
                <a:hlinkClick r:id="rId3"/>
              </a:rPr>
              <a:t>/</a:t>
            </a:r>
            <a:r>
              <a:rPr lang="en-US" sz="1350">
                <a:solidFill>
                  <a:prstClr val="black"/>
                </a:solidFill>
                <a:latin typeface="Calibri" panose="020F0502020204030204"/>
              </a:rPr>
              <a:t> </a:t>
            </a:r>
          </a:p>
        </p:txBody>
      </p:sp>
      <p:cxnSp>
        <p:nvCxnSpPr>
          <p:cNvPr id="5" name="Straight Connector 4"/>
          <p:cNvCxnSpPr/>
          <p:nvPr/>
        </p:nvCxnSpPr>
        <p:spPr>
          <a:xfrm>
            <a:off x="659647" y="1941674"/>
            <a:ext cx="7886700" cy="25947"/>
          </a:xfrm>
          <a:prstGeom prst="line">
            <a:avLst/>
          </a:prstGeom>
          <a:ln w="12700">
            <a:solidFill>
              <a:srgbClr val="FFC2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387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19212"/>
            <a:ext cx="7886700" cy="994172"/>
          </a:xfrm>
        </p:spPr>
        <p:txBody>
          <a:bodyPr>
            <a:normAutofit fontScale="90000"/>
          </a:bodyPr>
          <a:lstStyle/>
          <a:p>
            <a:r>
              <a:rPr lang="en-US"/>
              <a:t>Need for Culturally Responsive Service Provision</a:t>
            </a:r>
          </a:p>
        </p:txBody>
      </p:sp>
      <p:graphicFrame>
        <p:nvGraphicFramePr>
          <p:cNvPr id="4" name="Content Placeholder 3"/>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2284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47793288"/>
              </p:ext>
            </p:extLst>
          </p:nvPr>
        </p:nvGraphicFramePr>
        <p:xfrm>
          <a:off x="1524000" y="190635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69357" y="1019017"/>
            <a:ext cx="7886700"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3300" b="1">
                <a:solidFill>
                  <a:prstClr val="black"/>
                </a:solidFill>
                <a:latin typeface="Calibri Light" panose="020F0302020204030204"/>
              </a:rPr>
              <a:t>Training and Conversations on Race</a:t>
            </a:r>
          </a:p>
        </p:txBody>
      </p:sp>
      <p:cxnSp>
        <p:nvCxnSpPr>
          <p:cNvPr id="4" name="Straight Connector 3"/>
          <p:cNvCxnSpPr/>
          <p:nvPr/>
        </p:nvCxnSpPr>
        <p:spPr>
          <a:xfrm>
            <a:off x="69357" y="1565088"/>
            <a:ext cx="7886700" cy="25947"/>
          </a:xfrm>
          <a:prstGeom prst="line">
            <a:avLst/>
          </a:prstGeom>
          <a:ln w="12700">
            <a:solidFill>
              <a:srgbClr val="FFC2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33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All rights reserved. No utilization or reproduction of this material is allowed without the written permission of CSH.</a:t>
            </a:r>
          </a:p>
        </p:txBody>
      </p:sp>
      <p:sp>
        <p:nvSpPr>
          <p:cNvPr id="4" name="Title 3"/>
          <p:cNvSpPr>
            <a:spLocks noGrp="1"/>
          </p:cNvSpPr>
          <p:nvPr>
            <p:ph type="title"/>
          </p:nvPr>
        </p:nvSpPr>
        <p:spPr/>
        <p:txBody>
          <a:bodyPr>
            <a:normAutofit fontScale="90000"/>
          </a:bodyPr>
          <a:lstStyle/>
          <a:p>
            <a:r>
              <a:rPr lang="en-US"/>
              <a:t>Welcome, Introductions, Objectives</a:t>
            </a:r>
          </a:p>
        </p:txBody>
      </p:sp>
      <p:sp>
        <p:nvSpPr>
          <p:cNvPr id="5" name="Text Placeholder 4"/>
          <p:cNvSpPr>
            <a:spLocks noGrp="1"/>
          </p:cNvSpPr>
          <p:nvPr>
            <p:ph type="body" sz="quarter" idx="12"/>
          </p:nvPr>
        </p:nvSpPr>
        <p:spPr>
          <a:xfrm>
            <a:off x="189687" y="1235075"/>
            <a:ext cx="8739159" cy="4806950"/>
          </a:xfrm>
        </p:spPr>
        <p:txBody>
          <a:bodyPr/>
          <a:lstStyle/>
          <a:p>
            <a:pPr algn="ctr"/>
            <a:r>
              <a:rPr lang="en-US" sz="2800" b="1" dirty="0"/>
              <a:t>Phylicia Adams</a:t>
            </a:r>
            <a:r>
              <a:rPr lang="en-US" sz="2800" dirty="0"/>
              <a:t>, </a:t>
            </a:r>
            <a:r>
              <a:rPr lang="en-US" sz="2800" i="1" dirty="0"/>
              <a:t>Stonington Housing Authority</a:t>
            </a:r>
          </a:p>
          <a:p>
            <a:pPr algn="ctr"/>
            <a:r>
              <a:rPr lang="en-US" sz="2800" b="1" dirty="0" smtClean="0"/>
              <a:t>Tashmia </a:t>
            </a:r>
            <a:r>
              <a:rPr lang="en-US" sz="2800" b="1" dirty="0"/>
              <a:t>Bryant</a:t>
            </a:r>
            <a:r>
              <a:rPr lang="en-US" sz="2800" dirty="0"/>
              <a:t>, </a:t>
            </a:r>
            <a:r>
              <a:rPr lang="en-US" sz="2800" i="1" dirty="0"/>
              <a:t>CCEH</a:t>
            </a:r>
          </a:p>
          <a:p>
            <a:pPr algn="ctr"/>
            <a:r>
              <a:rPr lang="en-US" sz="2800" b="1" dirty="0"/>
              <a:t>Fionnuala Darby-Hudgens</a:t>
            </a:r>
            <a:r>
              <a:rPr lang="en-US" sz="2800" dirty="0"/>
              <a:t>, </a:t>
            </a:r>
            <a:r>
              <a:rPr lang="en-US" sz="2800" i="1" dirty="0"/>
              <a:t>CT Fair Housing Center</a:t>
            </a:r>
          </a:p>
          <a:p>
            <a:pPr algn="ctr"/>
            <a:r>
              <a:rPr lang="en-US" sz="2800" b="1" dirty="0"/>
              <a:t>Jessica Park</a:t>
            </a:r>
            <a:r>
              <a:rPr lang="en-US" sz="2800" dirty="0"/>
              <a:t>, </a:t>
            </a:r>
            <a:r>
              <a:rPr lang="en-US" sz="2800" i="1" dirty="0"/>
              <a:t>CSH</a:t>
            </a:r>
          </a:p>
          <a:p>
            <a:pPr algn="ctr"/>
            <a:r>
              <a:rPr lang="en-US" sz="2800" b="1" dirty="0"/>
              <a:t>Monique Price-Taylor</a:t>
            </a:r>
            <a:r>
              <a:rPr lang="en-US" sz="2800" dirty="0"/>
              <a:t>, </a:t>
            </a:r>
            <a:r>
              <a:rPr lang="en-US" sz="2800" i="1" dirty="0"/>
              <a:t>CSH</a:t>
            </a:r>
          </a:p>
          <a:p>
            <a:endParaRPr lang="en-US" dirty="0"/>
          </a:p>
        </p:txBody>
      </p:sp>
    </p:spTree>
    <p:extLst>
      <p:ext uri="{BB962C8B-B14F-4D97-AF65-F5344CB8AC3E}">
        <p14:creationId xmlns:p14="http://schemas.microsoft.com/office/powerpoint/2010/main" val="1928772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Understanding Your Role and Strategies to Act</a:t>
            </a:r>
          </a:p>
        </p:txBody>
      </p:sp>
      <p:sp>
        <p:nvSpPr>
          <p:cNvPr id="6" name="Text Placeholder 5"/>
          <p:cNvSpPr>
            <a:spLocks noGrp="1"/>
          </p:cNvSpPr>
          <p:nvPr>
            <p:ph type="body" idx="1"/>
          </p:nvPr>
        </p:nvSpPr>
        <p:spPr/>
        <p:txBody>
          <a:bodyPr/>
          <a:lstStyle/>
          <a:p>
            <a:endParaRPr lang="en-US"/>
          </a:p>
        </p:txBody>
      </p:sp>
      <p:sp>
        <p:nvSpPr>
          <p:cNvPr id="2" name="Footer Placeholder 1"/>
          <p:cNvSpPr>
            <a:spLocks noGrp="1"/>
          </p:cNvSpPr>
          <p:nvPr>
            <p:ph type="ftr" sz="quarter" idx="11"/>
          </p:nvPr>
        </p:nvSpPr>
        <p:spPr/>
        <p:txBody>
          <a:bodyPr/>
          <a:lstStyle/>
          <a:p>
            <a:r>
              <a:rPr lang="en-US"/>
              <a:t>© All rights reserved. No utilization or reproduction of this material is allowed without the written permission of CSH.</a:t>
            </a:r>
          </a:p>
        </p:txBody>
      </p:sp>
    </p:spTree>
    <p:extLst>
      <p:ext uri="{BB962C8B-B14F-4D97-AF65-F5344CB8AC3E}">
        <p14:creationId xmlns:p14="http://schemas.microsoft.com/office/powerpoint/2010/main" val="2013052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All rights reserved. No utilization or reproduction of this material is allowed without the written permission of CSH.</a:t>
            </a:r>
          </a:p>
        </p:txBody>
      </p:sp>
      <p:sp>
        <p:nvSpPr>
          <p:cNvPr id="5" name="Title 4"/>
          <p:cNvSpPr>
            <a:spLocks noGrp="1"/>
          </p:cNvSpPr>
          <p:nvPr>
            <p:ph type="title"/>
          </p:nvPr>
        </p:nvSpPr>
        <p:spPr>
          <a:xfrm>
            <a:off x="914400" y="631406"/>
            <a:ext cx="7277100" cy="704962"/>
          </a:xfrm>
        </p:spPr>
        <p:txBody>
          <a:bodyPr>
            <a:normAutofit fontScale="90000"/>
          </a:bodyPr>
          <a:lstStyle/>
          <a:p>
            <a:r>
              <a:rPr lang="en-US" dirty="0"/>
              <a:t>Group Brainstorming </a:t>
            </a:r>
            <a:r>
              <a:rPr lang="en-US" dirty="0"/>
              <a:t>Activity</a:t>
            </a:r>
            <a:br>
              <a:rPr lang="en-US" dirty="0"/>
            </a:br>
            <a:r>
              <a:rPr lang="en-US" sz="2200" dirty="0"/>
              <a:t>(Remember Equity in Practice Guidelines)</a:t>
            </a:r>
            <a:r>
              <a:rPr lang="en-US" dirty="0"/>
              <a:t/>
            </a:r>
            <a:br>
              <a:rPr lang="en-US" dirty="0"/>
            </a:br>
            <a:endParaRPr lang="en-US" dirty="0"/>
          </a:p>
        </p:txBody>
      </p:sp>
      <p:sp>
        <p:nvSpPr>
          <p:cNvPr id="7" name="Text Placeholder 6"/>
          <p:cNvSpPr>
            <a:spLocks noGrp="1"/>
          </p:cNvSpPr>
          <p:nvPr>
            <p:ph type="body" sz="quarter" idx="12"/>
          </p:nvPr>
        </p:nvSpPr>
        <p:spPr/>
        <p:txBody>
          <a:bodyPr>
            <a:normAutofit/>
          </a:bodyPr>
          <a:lstStyle/>
          <a:p>
            <a:pPr marL="457200" indent="-457200">
              <a:buFont typeface="+mj-lt"/>
              <a:buAutoNum type="arabicPeriod"/>
            </a:pPr>
            <a:r>
              <a:rPr lang="en-US" sz="2800" dirty="0" smtClean="0"/>
              <a:t>What </a:t>
            </a:r>
            <a:r>
              <a:rPr lang="en-US" sz="2800" dirty="0"/>
              <a:t>are some strategies for disrupting racism at the </a:t>
            </a:r>
            <a:r>
              <a:rPr lang="en-US" sz="2800" u="sng" dirty="0"/>
              <a:t>individual</a:t>
            </a:r>
            <a:r>
              <a:rPr lang="en-US" sz="2800" dirty="0"/>
              <a:t>, </a:t>
            </a:r>
            <a:r>
              <a:rPr lang="en-US" sz="2800" u="sng" dirty="0"/>
              <a:t>organizational</a:t>
            </a:r>
            <a:r>
              <a:rPr lang="en-US" sz="2800" dirty="0"/>
              <a:t>, or </a:t>
            </a:r>
            <a:r>
              <a:rPr lang="en-US" sz="2800" u="sng" dirty="0" smtClean="0"/>
              <a:t>system/policy </a:t>
            </a:r>
            <a:r>
              <a:rPr lang="en-US" sz="2800" u="sng" dirty="0"/>
              <a:t>level</a:t>
            </a:r>
            <a:r>
              <a:rPr lang="en-US" sz="2800" dirty="0" smtClean="0"/>
              <a:t>? </a:t>
            </a:r>
            <a:r>
              <a:rPr lang="en-US" sz="2800" b="1" dirty="0" smtClean="0"/>
              <a:t>(10 minutes)</a:t>
            </a:r>
            <a:endParaRPr lang="en-US" sz="2800" b="1" dirty="0"/>
          </a:p>
          <a:p>
            <a:pPr marL="457200" indent="-457200">
              <a:buFont typeface="+mj-lt"/>
              <a:buAutoNum type="arabicPeriod"/>
            </a:pPr>
            <a:endParaRPr lang="en-US" sz="2800" dirty="0"/>
          </a:p>
          <a:p>
            <a:pPr marL="457200" indent="-457200">
              <a:buFont typeface="+mj-lt"/>
              <a:buAutoNum type="arabicPeriod"/>
            </a:pPr>
            <a:r>
              <a:rPr lang="en-US" sz="2800" dirty="0"/>
              <a:t>What are the gaps/needs in your </a:t>
            </a:r>
            <a:r>
              <a:rPr lang="en-US" sz="2800" u="sng" dirty="0"/>
              <a:t>individual</a:t>
            </a:r>
            <a:r>
              <a:rPr lang="en-US" sz="2800" dirty="0"/>
              <a:t>, </a:t>
            </a:r>
            <a:r>
              <a:rPr lang="en-US" sz="2800" u="sng" dirty="0"/>
              <a:t>organizational</a:t>
            </a:r>
            <a:r>
              <a:rPr lang="en-US" sz="2800" dirty="0"/>
              <a:t>, or </a:t>
            </a:r>
            <a:r>
              <a:rPr lang="en-US" sz="2800" u="sng" dirty="0" smtClean="0"/>
              <a:t>policy</a:t>
            </a:r>
            <a:r>
              <a:rPr lang="en-US" sz="2800" dirty="0" smtClean="0"/>
              <a:t> </a:t>
            </a:r>
            <a:r>
              <a:rPr lang="en-US" sz="2800" dirty="0"/>
              <a:t>toolkit that need to be addressed</a:t>
            </a:r>
            <a:r>
              <a:rPr lang="en-US" sz="2800" dirty="0" smtClean="0"/>
              <a:t>? </a:t>
            </a:r>
            <a:r>
              <a:rPr lang="en-US" sz="2800" b="1" dirty="0" smtClean="0"/>
              <a:t>(10 minutes)</a:t>
            </a:r>
            <a:endParaRPr lang="en-US" sz="2800" b="1" dirty="0"/>
          </a:p>
          <a:p>
            <a:pPr marL="457200" indent="-457200">
              <a:buFont typeface="+mj-lt"/>
              <a:buAutoNum type="arabicPeriod"/>
            </a:pPr>
            <a:endParaRPr lang="en-US" sz="2800" dirty="0"/>
          </a:p>
          <a:p>
            <a:pPr marL="457200" indent="-457200">
              <a:buFont typeface="+mj-lt"/>
              <a:buAutoNum type="arabicPeriod"/>
            </a:pPr>
            <a:r>
              <a:rPr lang="en-US" sz="2800" dirty="0"/>
              <a:t>Report </a:t>
            </a:r>
            <a:r>
              <a:rPr lang="en-US" sz="2800" dirty="0" smtClean="0"/>
              <a:t>backs </a:t>
            </a:r>
            <a:r>
              <a:rPr lang="en-US" sz="2800" b="1" dirty="0" smtClean="0"/>
              <a:t>(10 minutes)</a:t>
            </a:r>
            <a:endParaRPr lang="en-US" sz="2800" b="1" dirty="0"/>
          </a:p>
        </p:txBody>
      </p:sp>
    </p:spTree>
    <p:extLst>
      <p:ext uri="{BB962C8B-B14F-4D97-AF65-F5344CB8AC3E}">
        <p14:creationId xmlns:p14="http://schemas.microsoft.com/office/powerpoint/2010/main" val="3616030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All rights reserved. No utilization or reproduction of this material is allowed without the written permission of CSH.</a:t>
            </a:r>
          </a:p>
        </p:txBody>
      </p:sp>
      <p:sp>
        <p:nvSpPr>
          <p:cNvPr id="3" name="Title 2"/>
          <p:cNvSpPr>
            <a:spLocks noGrp="1"/>
          </p:cNvSpPr>
          <p:nvPr>
            <p:ph type="title"/>
          </p:nvPr>
        </p:nvSpPr>
        <p:spPr/>
        <p:txBody>
          <a:bodyPr/>
          <a:lstStyle/>
          <a:p>
            <a:r>
              <a:rPr lang="en-US"/>
              <a:t>Let’s Reflect</a:t>
            </a:r>
          </a:p>
        </p:txBody>
      </p:sp>
      <p:sp>
        <p:nvSpPr>
          <p:cNvPr id="4" name="Text Placeholder 3"/>
          <p:cNvSpPr>
            <a:spLocks noGrp="1"/>
          </p:cNvSpPr>
          <p:nvPr>
            <p:ph type="body" sz="quarter" idx="12"/>
          </p:nvPr>
        </p:nvSpPr>
        <p:spPr/>
        <p:txBody>
          <a:bodyPr>
            <a:normAutofit/>
          </a:bodyPr>
          <a:lstStyle/>
          <a:p>
            <a:pPr marL="0" indent="0" algn="ctr">
              <a:buNone/>
            </a:pPr>
            <a:r>
              <a:rPr lang="en-US" sz="4000" b="1"/>
              <a:t>What is </a:t>
            </a:r>
            <a:r>
              <a:rPr lang="en-US" sz="4000" b="1" u="sng"/>
              <a:t>1</a:t>
            </a:r>
            <a:r>
              <a:rPr lang="en-US" sz="4000" b="1"/>
              <a:t> way you are committing to disrupt racial inequity moving forward?</a:t>
            </a:r>
          </a:p>
        </p:txBody>
      </p:sp>
    </p:spTree>
    <p:extLst>
      <p:ext uri="{BB962C8B-B14F-4D97-AF65-F5344CB8AC3E}">
        <p14:creationId xmlns:p14="http://schemas.microsoft.com/office/powerpoint/2010/main" val="3036884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All rights reserved. No utilization or reproduction of this material is allowed without the written permission of CSH.</a:t>
            </a:r>
          </a:p>
        </p:txBody>
      </p:sp>
      <p:sp>
        <p:nvSpPr>
          <p:cNvPr id="3" name="Title 2"/>
          <p:cNvSpPr>
            <a:spLocks noGrp="1"/>
          </p:cNvSpPr>
          <p:nvPr>
            <p:ph type="title"/>
          </p:nvPr>
        </p:nvSpPr>
        <p:spPr/>
        <p:txBody>
          <a:bodyPr/>
          <a:lstStyle/>
          <a:p>
            <a:r>
              <a:rPr lang="en-US"/>
              <a:t>Contact Information</a:t>
            </a:r>
          </a:p>
        </p:txBody>
      </p:sp>
      <p:sp>
        <p:nvSpPr>
          <p:cNvPr id="4" name="Text Placeholder 3"/>
          <p:cNvSpPr>
            <a:spLocks noGrp="1"/>
          </p:cNvSpPr>
          <p:nvPr>
            <p:ph type="body" sz="quarter" idx="12"/>
          </p:nvPr>
        </p:nvSpPr>
        <p:spPr>
          <a:xfrm>
            <a:off x="-1385888" y="1022350"/>
            <a:ext cx="8458200" cy="4813300"/>
          </a:xfrm>
        </p:spPr>
        <p:txBody>
          <a:bodyPr numCol="3">
            <a:normAutofit/>
          </a:bodyPr>
          <a:lstStyle/>
          <a:p>
            <a:pPr marL="0" indent="0">
              <a:lnSpc>
                <a:spcPct val="100000"/>
              </a:lnSpc>
              <a:buNone/>
            </a:pPr>
            <a:endParaRPr lang="en-US" sz="2000" i="1"/>
          </a:p>
          <a:p>
            <a:pPr marL="0" indent="0">
              <a:lnSpc>
                <a:spcPct val="100000"/>
              </a:lnSpc>
              <a:buNone/>
            </a:pPr>
            <a:endParaRPr lang="en-US" sz="2000" b="1"/>
          </a:p>
          <a:p>
            <a:endParaRPr lang="en-US"/>
          </a:p>
        </p:txBody>
      </p:sp>
      <p:graphicFrame>
        <p:nvGraphicFramePr>
          <p:cNvPr id="5" name="Diagram 4"/>
          <p:cNvGraphicFramePr/>
          <p:nvPr>
            <p:extLst>
              <p:ext uri="{D42A27DB-BD31-4B8C-83A1-F6EECF244321}">
                <p14:modId xmlns:p14="http://schemas.microsoft.com/office/powerpoint/2010/main" val="253933362"/>
              </p:ext>
            </p:extLst>
          </p:nvPr>
        </p:nvGraphicFramePr>
        <p:xfrm>
          <a:off x="189688" y="1397000"/>
          <a:ext cx="8497112" cy="471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6310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0" y="6356350"/>
            <a:ext cx="7431088" cy="365125"/>
          </a:xfrm>
        </p:spPr>
        <p:txBody>
          <a:bodyPr/>
          <a:lstStyle/>
          <a:p>
            <a:r>
              <a:rPr lang="en-US"/>
              <a:t>© All rights reserved. No utilization or reproduction of this material is allowed without the written permission of CSH.</a:t>
            </a:r>
          </a:p>
        </p:txBody>
      </p:sp>
      <p:pic>
        <p:nvPicPr>
          <p:cNvPr id="2" name="Picture 1"/>
          <p:cNvPicPr>
            <a:picLocks noChangeAspect="1"/>
          </p:cNvPicPr>
          <p:nvPr/>
        </p:nvPicPr>
        <p:blipFill>
          <a:blip r:embed="rId3"/>
          <a:stretch>
            <a:fillRect/>
          </a:stretch>
        </p:blipFill>
        <p:spPr>
          <a:xfrm>
            <a:off x="5004143" y="3514725"/>
            <a:ext cx="2612682" cy="1175707"/>
          </a:xfrm>
          <a:prstGeom prst="rect">
            <a:avLst/>
          </a:prstGeom>
        </p:spPr>
      </p:pic>
      <p:pic>
        <p:nvPicPr>
          <p:cNvPr id="3" name="Picture 2"/>
          <p:cNvPicPr>
            <a:picLocks noChangeAspect="1"/>
          </p:cNvPicPr>
          <p:nvPr/>
        </p:nvPicPr>
        <p:blipFill>
          <a:blip r:embed="rId4"/>
          <a:stretch>
            <a:fillRect/>
          </a:stretch>
        </p:blipFill>
        <p:spPr>
          <a:xfrm>
            <a:off x="1276350" y="3510439"/>
            <a:ext cx="3395663" cy="1179993"/>
          </a:xfrm>
          <a:prstGeom prst="rect">
            <a:avLst/>
          </a:prstGeom>
        </p:spPr>
      </p:pic>
      <p:pic>
        <p:nvPicPr>
          <p:cNvPr id="6" name="Picture 5"/>
          <p:cNvPicPr>
            <a:picLocks noChangeAspect="1"/>
          </p:cNvPicPr>
          <p:nvPr/>
        </p:nvPicPr>
        <p:blipFill>
          <a:blip r:embed="rId4"/>
          <a:stretch>
            <a:fillRect/>
          </a:stretch>
        </p:blipFill>
        <p:spPr>
          <a:xfrm>
            <a:off x="1296015" y="3510439"/>
            <a:ext cx="3395663" cy="1179993"/>
          </a:xfrm>
          <a:prstGeom prst="rect">
            <a:avLst/>
          </a:prstGeom>
        </p:spPr>
      </p:pic>
    </p:spTree>
    <p:extLst>
      <p:ext uri="{BB962C8B-B14F-4D97-AF65-F5344CB8AC3E}">
        <p14:creationId xmlns:p14="http://schemas.microsoft.com/office/powerpoint/2010/main" val="2915299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All rights reserved. No utilization or reproduction of this material is allowed without the written permission of CSH.</a:t>
            </a:r>
            <a:endParaRPr lang="en-US"/>
          </a:p>
        </p:txBody>
      </p:sp>
      <p:sp>
        <p:nvSpPr>
          <p:cNvPr id="3" name="Title 2"/>
          <p:cNvSpPr>
            <a:spLocks noGrp="1"/>
          </p:cNvSpPr>
          <p:nvPr>
            <p:ph type="title"/>
          </p:nvPr>
        </p:nvSpPr>
        <p:spPr/>
        <p:txBody>
          <a:bodyPr/>
          <a:lstStyle/>
          <a:p>
            <a:r>
              <a:rPr lang="en-US" dirty="0" smtClean="0"/>
              <a:t>Equity in Practice Guidelines</a:t>
            </a:r>
            <a:endParaRPr lang="en-US" dirty="0"/>
          </a:p>
        </p:txBody>
      </p:sp>
      <p:sp>
        <p:nvSpPr>
          <p:cNvPr id="4" name="Text Placeholder 3"/>
          <p:cNvSpPr>
            <a:spLocks noGrp="1"/>
          </p:cNvSpPr>
          <p:nvPr>
            <p:ph type="body" sz="quarter" idx="12"/>
          </p:nvPr>
        </p:nvSpPr>
        <p:spPr/>
        <p:txBody>
          <a:bodyPr>
            <a:normAutofit/>
          </a:bodyPr>
          <a:lstStyle/>
          <a:p>
            <a:pPr marL="342900" indent="-342900">
              <a:buFont typeface="Arial" panose="020B0604020202020204" pitchFamily="34" charset="0"/>
              <a:buChar char="•"/>
            </a:pPr>
            <a:r>
              <a:rPr lang="en-US" sz="2400" dirty="0" smtClean="0"/>
              <a:t>“Try On”</a:t>
            </a:r>
          </a:p>
          <a:p>
            <a:pPr marL="342900" indent="-342900">
              <a:buFont typeface="Arial" panose="020B0604020202020204" pitchFamily="34" charset="0"/>
              <a:buChar char="•"/>
            </a:pPr>
            <a:r>
              <a:rPr lang="en-US" sz="2400" dirty="0" smtClean="0"/>
              <a:t>Experience Discomfort</a:t>
            </a:r>
          </a:p>
          <a:p>
            <a:pPr marL="342900" indent="-342900">
              <a:buFont typeface="Arial" panose="020B0604020202020204" pitchFamily="34" charset="0"/>
              <a:buChar char="•"/>
            </a:pPr>
            <a:r>
              <a:rPr lang="en-US" sz="2400" dirty="0" smtClean="0"/>
              <a:t>Move up, Move up</a:t>
            </a:r>
          </a:p>
          <a:p>
            <a:pPr marL="342900" indent="-342900">
              <a:buFont typeface="Arial" panose="020B0604020202020204" pitchFamily="34" charset="0"/>
              <a:buChar char="•"/>
            </a:pPr>
            <a:r>
              <a:rPr lang="en-US" sz="2400" dirty="0" smtClean="0"/>
              <a:t>Be aware of Intent &amp; Impact</a:t>
            </a:r>
          </a:p>
          <a:p>
            <a:pPr marL="342900" indent="-342900">
              <a:buFont typeface="Arial" panose="020B0604020202020204" pitchFamily="34" charset="0"/>
              <a:buChar char="•"/>
            </a:pPr>
            <a:r>
              <a:rPr lang="en-US" sz="2400" dirty="0" smtClean="0"/>
              <a:t>Practice </a:t>
            </a:r>
            <a:r>
              <a:rPr lang="en-US" sz="2400" i="1" dirty="0" smtClean="0"/>
              <a:t>Both/And</a:t>
            </a:r>
            <a:r>
              <a:rPr lang="en-US" sz="2400" dirty="0" smtClean="0"/>
              <a:t> thinking</a:t>
            </a:r>
          </a:p>
          <a:p>
            <a:pPr marL="342900" indent="-342900">
              <a:buFont typeface="Arial" panose="020B0604020202020204" pitchFamily="34" charset="0"/>
              <a:buChar char="•"/>
            </a:pPr>
            <a:r>
              <a:rPr lang="en-US" sz="2400" dirty="0" smtClean="0"/>
              <a:t>Notice Content AND</a:t>
            </a:r>
          </a:p>
          <a:p>
            <a:r>
              <a:rPr lang="en-US" sz="2400" dirty="0" smtClean="0"/>
              <a:t> </a:t>
            </a:r>
            <a:endParaRPr lang="en-US" sz="2400" dirty="0"/>
          </a:p>
        </p:txBody>
      </p:sp>
    </p:spTree>
    <p:extLst>
      <p:ext uri="{BB962C8B-B14F-4D97-AF65-F5344CB8AC3E}">
        <p14:creationId xmlns:p14="http://schemas.microsoft.com/office/powerpoint/2010/main" val="214558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CT Collaborative for Race Equity</a:t>
            </a:r>
          </a:p>
        </p:txBody>
      </p:sp>
      <p:sp>
        <p:nvSpPr>
          <p:cNvPr id="6" name="Text Placeholder 5"/>
          <p:cNvSpPr>
            <a:spLocks noGrp="1"/>
          </p:cNvSpPr>
          <p:nvPr>
            <p:ph type="body" idx="1"/>
          </p:nvPr>
        </p:nvSpPr>
        <p:spPr/>
        <p:txBody>
          <a:bodyPr/>
          <a:lstStyle/>
          <a:p>
            <a:endParaRPr lang="en-US"/>
          </a:p>
        </p:txBody>
      </p:sp>
      <p:sp>
        <p:nvSpPr>
          <p:cNvPr id="2" name="Footer Placeholder 1"/>
          <p:cNvSpPr>
            <a:spLocks noGrp="1"/>
          </p:cNvSpPr>
          <p:nvPr>
            <p:ph type="ftr" sz="quarter" idx="11"/>
          </p:nvPr>
        </p:nvSpPr>
        <p:spPr/>
        <p:txBody>
          <a:bodyPr/>
          <a:lstStyle/>
          <a:p>
            <a:r>
              <a:rPr lang="en-US"/>
              <a:t>© All rights reserved. No utilization or reproduction of this material is allowed without the written permission of CSH.</a:t>
            </a:r>
          </a:p>
        </p:txBody>
      </p:sp>
    </p:spTree>
    <p:extLst>
      <p:ext uri="{BB962C8B-B14F-4D97-AF65-F5344CB8AC3E}">
        <p14:creationId xmlns:p14="http://schemas.microsoft.com/office/powerpoint/2010/main" val="768798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07" y="334787"/>
            <a:ext cx="8536728" cy="704965"/>
          </a:xfrm>
        </p:spPr>
        <p:txBody>
          <a:bodyPr>
            <a:normAutofit fontScale="90000"/>
          </a:bodyPr>
          <a:lstStyle/>
          <a:p>
            <a:endParaRPr lang="en-US">
              <a:cs typeface="Arial"/>
            </a:endParaRPr>
          </a:p>
          <a:p>
            <a:r>
              <a:rPr lang="en-US" b="1">
                <a:solidFill>
                  <a:schemeClr val="accent2"/>
                </a:solidFill>
              </a:rPr>
              <a:t>CT Race Equity Framework Process</a:t>
            </a:r>
            <a:endParaRPr lang="en-US">
              <a:solidFill>
                <a:schemeClr val="accent2"/>
              </a:solidFill>
            </a:endParaRPr>
          </a:p>
          <a:p>
            <a:endParaRPr lang="en-US">
              <a:cs typeface="Arial"/>
            </a:endParaRPr>
          </a:p>
        </p:txBody>
      </p:sp>
      <p:grpSp>
        <p:nvGrpSpPr>
          <p:cNvPr id="221" name="Diagram 9">
            <a:extLst>
              <a:ext uri="{FF2B5EF4-FFF2-40B4-BE49-F238E27FC236}">
                <a16:creationId xmlns:a16="http://schemas.microsoft.com/office/drawing/2014/main" id="{856318B2-961F-44A6-A34D-AB39B536F877}"/>
              </a:ext>
            </a:extLst>
          </p:cNvPr>
          <p:cNvGrpSpPr/>
          <p:nvPr/>
        </p:nvGrpSpPr>
        <p:grpSpPr>
          <a:xfrm>
            <a:off x="2328689" y="1203271"/>
            <a:ext cx="4984569" cy="4541755"/>
            <a:chOff x="1867738" y="1352540"/>
            <a:chExt cx="4198111" cy="3962406"/>
          </a:xfrm>
        </p:grpSpPr>
        <p:sp>
          <p:nvSpPr>
            <p:cNvPr id="222" name="Freeform: Shape 221">
              <a:extLst>
                <a:ext uri="{FF2B5EF4-FFF2-40B4-BE49-F238E27FC236}">
                  <a16:creationId xmlns:a16="http://schemas.microsoft.com/office/drawing/2014/main" id="{2773256C-1F1D-4EEB-92AA-6A614C970F7D}"/>
                </a:ext>
              </a:extLst>
            </p:cNvPr>
            <p:cNvSpPr/>
            <p:nvPr/>
          </p:nvSpPr>
          <p:spPr>
            <a:xfrm>
              <a:off x="2747592" y="1352540"/>
              <a:ext cx="2438403" cy="2438403"/>
            </a:xfrm>
            <a:custGeom>
              <a:avLst/>
              <a:gdLst>
                <a:gd name="f0" fmla="val 10800000"/>
                <a:gd name="f1" fmla="val 5400000"/>
                <a:gd name="f2" fmla="val 180"/>
                <a:gd name="f3" fmla="val w"/>
                <a:gd name="f4" fmla="val h"/>
                <a:gd name="f5" fmla="val 0"/>
                <a:gd name="f6" fmla="val 2438400"/>
                <a:gd name="f7" fmla="val 1219200"/>
                <a:gd name="f8" fmla="val 545854"/>
                <a:gd name="f9" fmla="val 1892546"/>
                <a:gd name="f10" fmla="+- 0 0 -90"/>
                <a:gd name="f11" fmla="*/ f3 1 2438400"/>
                <a:gd name="f12" fmla="*/ f4 1 2438400"/>
                <a:gd name="f13" fmla="+- f6 0 f5"/>
                <a:gd name="f14" fmla="*/ f10 f0 1"/>
                <a:gd name="f15" fmla="*/ f13 1 2438400"/>
                <a:gd name="f16" fmla="*/ 0 f13 1"/>
                <a:gd name="f17" fmla="*/ 1219200 f13 1"/>
                <a:gd name="f18" fmla="*/ 2438400 f13 1"/>
                <a:gd name="f19" fmla="*/ f14 1 f2"/>
                <a:gd name="f20" fmla="*/ f16 1 2438400"/>
                <a:gd name="f21" fmla="*/ f17 1 2438400"/>
                <a:gd name="f22" fmla="*/ f18 1 2438400"/>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2438400" h="2438400">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FFC000">
                <a:alpha val="50000"/>
              </a:srgbClr>
            </a:solidFill>
            <a:ln w="12701" cap="flat">
              <a:solidFill>
                <a:srgbClr val="FFFFFF"/>
              </a:solidFill>
              <a:prstDash val="solid"/>
              <a:miter/>
            </a:ln>
          </p:spPr>
          <p:txBody>
            <a:bodyPr vert="horz" wrap="square" lIns="325124" tIns="426723" rIns="325114" bIns="914400" anchor="ctr" anchorCtr="1"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11202" rtl="0" eaLnBrk="1" fontAlgn="auto" latinLnBrk="0" hangingPunct="1">
                <a:lnSpc>
                  <a:spcPct val="90000"/>
                </a:lnSpc>
                <a:spcBef>
                  <a:spcPts val="0"/>
                </a:spcBef>
                <a:spcAft>
                  <a:spcPts val="700"/>
                </a:spcAft>
                <a:buClrTx/>
                <a:buSzTx/>
                <a:buFontTx/>
                <a:buNone/>
                <a:tabLst/>
                <a:defRPr sz="1800" b="0" i="0" u="none" strike="noStrike" kern="0" cap="none" spc="0" baseline="0">
                  <a:solidFill>
                    <a:srgbClr val="000000"/>
                  </a:solidFill>
                  <a:uFillTx/>
                </a:defRPr>
              </a:pPr>
              <a:r>
                <a:rPr kumimoji="0" lang="en-US" sz="2400" b="1" i="0" u="none" strike="noStrike" kern="1200" cap="none" spc="0" normalizeH="0" baseline="0" noProof="0">
                  <a:ln>
                    <a:noFill/>
                  </a:ln>
                  <a:solidFill>
                    <a:prstClr val="white"/>
                  </a:solidFill>
                  <a:effectLst/>
                  <a:uLnTx/>
                  <a:uFillTx/>
                  <a:latin typeface="Arial" pitchFamily="34"/>
                  <a:ea typeface="+mn-ea"/>
                  <a:cs typeface="Arial" pitchFamily="34"/>
                </a:rPr>
                <a:t>Part 1: Racism/Race Equity 101</a:t>
              </a:r>
            </a:p>
          </p:txBody>
        </p:sp>
        <p:sp>
          <p:nvSpPr>
            <p:cNvPr id="223" name="Freeform: Shape 222">
              <a:extLst>
                <a:ext uri="{FF2B5EF4-FFF2-40B4-BE49-F238E27FC236}">
                  <a16:creationId xmlns:a16="http://schemas.microsoft.com/office/drawing/2014/main" id="{2401BC49-E137-450D-AAD4-453E58BBE331}"/>
                </a:ext>
              </a:extLst>
            </p:cNvPr>
            <p:cNvSpPr/>
            <p:nvPr/>
          </p:nvSpPr>
          <p:spPr>
            <a:xfrm>
              <a:off x="3627446" y="2876543"/>
              <a:ext cx="2438403" cy="2438403"/>
            </a:xfrm>
            <a:custGeom>
              <a:avLst/>
              <a:gdLst>
                <a:gd name="f0" fmla="val 10800000"/>
                <a:gd name="f1" fmla="val 5400000"/>
                <a:gd name="f2" fmla="val 180"/>
                <a:gd name="f3" fmla="val w"/>
                <a:gd name="f4" fmla="val h"/>
                <a:gd name="f5" fmla="val 0"/>
                <a:gd name="f6" fmla="val 2438400"/>
                <a:gd name="f7" fmla="val 1219200"/>
                <a:gd name="f8" fmla="val 545854"/>
                <a:gd name="f9" fmla="val 1892546"/>
                <a:gd name="f10" fmla="+- 0 0 -90"/>
                <a:gd name="f11" fmla="*/ f3 1 2438400"/>
                <a:gd name="f12" fmla="*/ f4 1 2438400"/>
                <a:gd name="f13" fmla="+- f6 0 f5"/>
                <a:gd name="f14" fmla="*/ f10 f0 1"/>
                <a:gd name="f15" fmla="*/ f13 1 2438400"/>
                <a:gd name="f16" fmla="*/ 0 f13 1"/>
                <a:gd name="f17" fmla="*/ 1219200 f13 1"/>
                <a:gd name="f18" fmla="*/ 2438400 f13 1"/>
                <a:gd name="f19" fmla="*/ f14 1 f2"/>
                <a:gd name="f20" fmla="*/ f16 1 2438400"/>
                <a:gd name="f21" fmla="*/ f17 1 2438400"/>
                <a:gd name="f22" fmla="*/ f18 1 2438400"/>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2438400" h="2438400">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23E148">
                <a:alpha val="50000"/>
              </a:srgbClr>
            </a:solidFill>
            <a:ln w="12701" cap="flat">
              <a:solidFill>
                <a:srgbClr val="FFFFFF"/>
              </a:solidFill>
              <a:prstDash val="solid"/>
              <a:miter/>
            </a:ln>
          </p:spPr>
          <p:txBody>
            <a:bodyPr vert="horz" wrap="square" lIns="745748" tIns="629921" rIns="229614" bIns="467358" anchor="ctr" anchorCtr="1"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11202" rtl="0" eaLnBrk="1" fontAlgn="auto" latinLnBrk="0" hangingPunct="1">
                <a:lnSpc>
                  <a:spcPct val="90000"/>
                </a:lnSpc>
                <a:spcBef>
                  <a:spcPts val="0"/>
                </a:spcBef>
                <a:spcAft>
                  <a:spcPts val="700"/>
                </a:spcAft>
                <a:buClrTx/>
                <a:buSzTx/>
                <a:buFontTx/>
                <a:buNone/>
                <a:tabLst/>
                <a:defRPr sz="1800" b="0" i="0" u="none" strike="noStrike" kern="0" cap="none" spc="0" baseline="0">
                  <a:solidFill>
                    <a:srgbClr val="000000"/>
                  </a:solidFill>
                  <a:uFillTx/>
                </a:defRPr>
              </a:pPr>
              <a:r>
                <a:rPr kumimoji="0" lang="en-US" sz="2800" b="1" i="0" u="none" strike="noStrike" kern="1200" cap="none" spc="0" normalizeH="0" baseline="0" noProof="0">
                  <a:ln>
                    <a:noFill/>
                  </a:ln>
                  <a:solidFill>
                    <a:prstClr val="white"/>
                  </a:solidFill>
                  <a:effectLst/>
                  <a:uLnTx/>
                  <a:uFillTx/>
                  <a:latin typeface="Arial" pitchFamily="34"/>
                  <a:ea typeface="+mn-ea"/>
                  <a:cs typeface="Arial" pitchFamily="34"/>
                </a:rPr>
                <a:t>Part 3: CT Data</a:t>
              </a:r>
            </a:p>
          </p:txBody>
        </p:sp>
        <p:sp>
          <p:nvSpPr>
            <p:cNvPr id="224" name="Freeform: Shape 223">
              <a:extLst>
                <a:ext uri="{FF2B5EF4-FFF2-40B4-BE49-F238E27FC236}">
                  <a16:creationId xmlns:a16="http://schemas.microsoft.com/office/drawing/2014/main" id="{A6C77BA1-BFF0-4282-AA54-239094FCFD55}"/>
                </a:ext>
              </a:extLst>
            </p:cNvPr>
            <p:cNvSpPr/>
            <p:nvPr/>
          </p:nvSpPr>
          <p:spPr>
            <a:xfrm>
              <a:off x="1867738" y="2876543"/>
              <a:ext cx="2438403" cy="2438403"/>
            </a:xfrm>
            <a:custGeom>
              <a:avLst/>
              <a:gdLst>
                <a:gd name="f0" fmla="val 10800000"/>
                <a:gd name="f1" fmla="val 5400000"/>
                <a:gd name="f2" fmla="val 180"/>
                <a:gd name="f3" fmla="val w"/>
                <a:gd name="f4" fmla="val h"/>
                <a:gd name="f5" fmla="val 0"/>
                <a:gd name="f6" fmla="val 2438400"/>
                <a:gd name="f7" fmla="val 1219200"/>
                <a:gd name="f8" fmla="val 545854"/>
                <a:gd name="f9" fmla="val 1892546"/>
                <a:gd name="f10" fmla="+- 0 0 -90"/>
                <a:gd name="f11" fmla="*/ f3 1 2438400"/>
                <a:gd name="f12" fmla="*/ f4 1 2438400"/>
                <a:gd name="f13" fmla="+- f6 0 f5"/>
                <a:gd name="f14" fmla="*/ f10 f0 1"/>
                <a:gd name="f15" fmla="*/ f13 1 2438400"/>
                <a:gd name="f16" fmla="*/ 0 f13 1"/>
                <a:gd name="f17" fmla="*/ 1219200 f13 1"/>
                <a:gd name="f18" fmla="*/ 2438400 f13 1"/>
                <a:gd name="f19" fmla="*/ f14 1 f2"/>
                <a:gd name="f20" fmla="*/ f16 1 2438400"/>
                <a:gd name="f21" fmla="*/ f17 1 2438400"/>
                <a:gd name="f22" fmla="*/ f18 1 2438400"/>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2438400" h="2438400">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4472C4">
                <a:alpha val="50000"/>
              </a:srgbClr>
            </a:solidFill>
            <a:ln w="12701" cap="flat">
              <a:solidFill>
                <a:srgbClr val="FFFFFF"/>
              </a:solidFill>
              <a:prstDash val="solid"/>
              <a:miter/>
            </a:ln>
          </p:spPr>
          <p:txBody>
            <a:bodyPr vert="horz" wrap="square" lIns="229614" tIns="629921" rIns="745738" bIns="467358" anchor="ctr" anchorCtr="1"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11202" rtl="0" eaLnBrk="1" fontAlgn="auto" latinLnBrk="0" hangingPunct="1">
                <a:lnSpc>
                  <a:spcPct val="90000"/>
                </a:lnSpc>
                <a:spcBef>
                  <a:spcPts val="0"/>
                </a:spcBef>
                <a:spcAft>
                  <a:spcPts val="700"/>
                </a:spcAft>
                <a:buClrTx/>
                <a:buSzTx/>
                <a:buFontTx/>
                <a:buNone/>
                <a:tabLst/>
                <a:defRPr sz="1800" b="0" i="0" u="none" strike="noStrike" kern="0" cap="none" spc="0" baseline="0">
                  <a:solidFill>
                    <a:srgbClr val="000000"/>
                  </a:solidFill>
                  <a:uFillTx/>
                </a:defRPr>
              </a:pPr>
              <a:r>
                <a:rPr kumimoji="0" lang="en-US" sz="2400" b="1" i="0" u="none" strike="noStrike" kern="1200" cap="none" spc="0" normalizeH="0" baseline="0" noProof="0">
                  <a:ln>
                    <a:noFill/>
                  </a:ln>
                  <a:solidFill>
                    <a:prstClr val="white"/>
                  </a:solidFill>
                  <a:effectLst/>
                  <a:uLnTx/>
                  <a:uFillTx/>
                  <a:latin typeface="Arial" pitchFamily="34"/>
                  <a:ea typeface="+mn-ea"/>
                  <a:cs typeface="Arial" pitchFamily="34"/>
                </a:rPr>
                <a:t>Part 2: Intersection of Race </a:t>
              </a:r>
              <a:r>
                <a:rPr kumimoji="0" lang="en-US" sz="2400" b="1" i="0" u="none" strike="noStrike" kern="0" cap="none" spc="0" normalizeH="0" baseline="0" noProof="0">
                  <a:ln>
                    <a:noFill/>
                  </a:ln>
                  <a:solidFill>
                    <a:prstClr val="white"/>
                  </a:solidFill>
                  <a:effectLst/>
                  <a:uLnTx/>
                  <a:uFillTx/>
                  <a:latin typeface="Arial" pitchFamily="34"/>
                  <a:ea typeface="+mn-ea"/>
                  <a:cs typeface="Arial" pitchFamily="34"/>
                </a:rPr>
                <a:t>&amp;</a:t>
              </a:r>
              <a:r>
                <a:rPr kumimoji="0" lang="en-US" sz="2400" b="1" i="0" u="none" strike="noStrike" kern="1200" cap="none" spc="0" normalizeH="0" baseline="0" noProof="0">
                  <a:ln>
                    <a:noFill/>
                  </a:ln>
                  <a:solidFill>
                    <a:prstClr val="white"/>
                  </a:solidFill>
                  <a:effectLst/>
                  <a:uLnTx/>
                  <a:uFillTx/>
                  <a:latin typeface="Arial" pitchFamily="34"/>
                  <a:ea typeface="+mn-ea"/>
                  <a:cs typeface="Arial" pitchFamily="34"/>
                </a:rPr>
                <a:t> Homelessness</a:t>
              </a:r>
            </a:p>
          </p:txBody>
        </p:sp>
      </p:grpSp>
    </p:spTree>
    <p:extLst>
      <p:ext uri="{BB962C8B-B14F-4D97-AF65-F5344CB8AC3E}">
        <p14:creationId xmlns:p14="http://schemas.microsoft.com/office/powerpoint/2010/main" val="293551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62" y="336435"/>
            <a:ext cx="8353423" cy="759393"/>
          </a:xfrm>
        </p:spPr>
        <p:txBody>
          <a:bodyPr>
            <a:normAutofit fontScale="90000"/>
          </a:bodyPr>
          <a:lstStyle/>
          <a:p>
            <a:pPr algn="ctr"/>
            <a:r>
              <a:rPr lang="en-US">
                <a:solidFill>
                  <a:schemeClr val="accent2"/>
                </a:solidFill>
              </a:rPr>
              <a:t>Race Equity Themes and Recommendations</a:t>
            </a:r>
          </a:p>
        </p:txBody>
      </p:sp>
      <p:sp>
        <p:nvSpPr>
          <p:cNvPr id="3" name="Text Placeholder 2"/>
          <p:cNvSpPr>
            <a:spLocks noGrp="1"/>
          </p:cNvSpPr>
          <p:nvPr>
            <p:ph type="body" idx="4294967295"/>
          </p:nvPr>
        </p:nvSpPr>
        <p:spPr>
          <a:xfrm>
            <a:off x="859142" y="2184400"/>
            <a:ext cx="7744456" cy="5000615"/>
          </a:xfrm>
        </p:spPr>
        <p:txBody>
          <a:bodyPr/>
          <a:lstStyle/>
          <a:p>
            <a:pPr>
              <a:lnSpc>
                <a:spcPct val="150000"/>
              </a:lnSpc>
              <a:buFont typeface="Arial" pitchFamily="18"/>
              <a:buChar char="•"/>
            </a:pPr>
            <a:r>
              <a:rPr lang="en-US" sz="2800"/>
              <a:t>Representative Leadership</a:t>
            </a:r>
            <a:endParaRPr lang="en-US">
              <a:cs typeface="Arial"/>
            </a:endParaRPr>
          </a:p>
          <a:p>
            <a:pPr>
              <a:lnSpc>
                <a:spcPct val="150000"/>
              </a:lnSpc>
              <a:buFont typeface="Arial" pitchFamily="18"/>
              <a:buChar char="•"/>
            </a:pPr>
            <a:r>
              <a:rPr lang="en-US" sz="2800"/>
              <a:t>Pathways to Resources </a:t>
            </a:r>
            <a:endParaRPr lang="en-US" sz="2800">
              <a:cs typeface="Arial"/>
            </a:endParaRPr>
          </a:p>
          <a:p>
            <a:pPr>
              <a:lnSpc>
                <a:spcPct val="150000"/>
              </a:lnSpc>
              <a:buFont typeface="Arial" pitchFamily="18"/>
              <a:buChar char="•"/>
            </a:pPr>
            <a:r>
              <a:rPr lang="en-US" sz="2800"/>
              <a:t>Safe Space for My Race </a:t>
            </a:r>
            <a:endParaRPr lang="en-US" sz="2800">
              <a:cs typeface="Arial"/>
            </a:endParaRPr>
          </a:p>
          <a:p>
            <a:pPr>
              <a:lnSpc>
                <a:spcPct val="150000"/>
              </a:lnSpc>
              <a:buFont typeface="Arial" pitchFamily="18"/>
              <a:buChar char="•"/>
            </a:pPr>
            <a:r>
              <a:rPr lang="en-US" sz="2800"/>
              <a:t>Building Racial Transformers</a:t>
            </a:r>
            <a:endParaRPr lang="en-US">
              <a:cs typeface="Arial"/>
            </a:endParaRPr>
          </a:p>
          <a:p>
            <a:pPr>
              <a:lnSpc>
                <a:spcPct val="150000"/>
              </a:lnSpc>
            </a:pPr>
            <a:endParaRPr lang="en-US">
              <a:cs typeface="Arial"/>
            </a:endParaRPr>
          </a:p>
        </p:txBody>
      </p:sp>
      <p:graphicFrame>
        <p:nvGraphicFramePr>
          <p:cNvPr id="4" name="Diagram 3">
            <a:extLst>
              <a:ext uri="{FF2B5EF4-FFF2-40B4-BE49-F238E27FC236}">
                <a16:creationId xmlns:a16="http://schemas.microsoft.com/office/drawing/2014/main" id="{FC199C91-05E2-4B8C-8D98-8A58EEFCCA2A}"/>
              </a:ext>
            </a:extLst>
          </p:cNvPr>
          <p:cNvGraphicFramePr/>
          <p:nvPr>
            <p:extLst>
              <p:ext uri="{D42A27DB-BD31-4B8C-83A1-F6EECF244321}">
                <p14:modId xmlns:p14="http://schemas.microsoft.com/office/powerpoint/2010/main" val="1086392034"/>
              </p:ext>
            </p:extLst>
          </p:nvPr>
        </p:nvGraphicFramePr>
        <p:xfrm>
          <a:off x="1045493" y="-1210372"/>
          <a:ext cx="6956185" cy="607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932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02611" y="315222"/>
            <a:ext cx="5486400" cy="3255264"/>
          </a:xfrm>
        </p:spPr>
        <p:txBody>
          <a:bodyPr/>
          <a:lstStyle/>
          <a:p>
            <a:r>
              <a:rPr lang="en-US" dirty="0" smtClean="0"/>
              <a:t>Setting the Stage</a:t>
            </a:r>
            <a:endParaRPr lang="en-US" dirty="0"/>
          </a:p>
        </p:txBody>
      </p:sp>
      <p:sp>
        <p:nvSpPr>
          <p:cNvPr id="6" name="Text Placeholder 5"/>
          <p:cNvSpPr>
            <a:spLocks noGrp="1"/>
          </p:cNvSpPr>
          <p:nvPr>
            <p:ph type="body" idx="1"/>
          </p:nvPr>
        </p:nvSpPr>
        <p:spPr>
          <a:xfrm>
            <a:off x="2875321" y="3570486"/>
            <a:ext cx="5486400" cy="914400"/>
          </a:xfrm>
        </p:spPr>
        <p:txBody>
          <a:bodyPr/>
          <a:lstStyle/>
          <a:p>
            <a:r>
              <a:rPr lang="en-US" dirty="0" smtClean="0"/>
              <a:t>How racism is evident in policies, practices, and systems</a:t>
            </a:r>
            <a:endParaRPr lang="en-US" dirty="0"/>
          </a:p>
        </p:txBody>
      </p:sp>
      <p:sp>
        <p:nvSpPr>
          <p:cNvPr id="2" name="Footer Placeholder 1"/>
          <p:cNvSpPr>
            <a:spLocks noGrp="1"/>
          </p:cNvSpPr>
          <p:nvPr>
            <p:ph type="ftr" sz="quarter" idx="11"/>
          </p:nvPr>
        </p:nvSpPr>
        <p:spPr/>
        <p:txBody>
          <a:bodyPr/>
          <a:lstStyle/>
          <a:p>
            <a:r>
              <a:rPr lang="en-US"/>
              <a:t>© All rights reserved. No utilization or reproduction of this material is allowed without the written permission of CSH.</a:t>
            </a:r>
          </a:p>
        </p:txBody>
      </p:sp>
    </p:spTree>
    <p:extLst>
      <p:ext uri="{BB962C8B-B14F-4D97-AF65-F5344CB8AC3E}">
        <p14:creationId xmlns:p14="http://schemas.microsoft.com/office/powerpoint/2010/main" val="3754903380"/>
      </p:ext>
    </p:extLst>
  </p:cSld>
  <p:clrMapOvr>
    <a:masterClrMapping/>
  </p:clrMapOvr>
</p:sld>
</file>

<file path=ppt/theme/theme1.xml><?xml version="1.0" encoding="utf-8"?>
<a:theme xmlns:a="http://schemas.openxmlformats.org/drawingml/2006/main" name="Frame">
  <a:themeElements>
    <a:clrScheme name="CSH_BrandColors">
      <a:dk1>
        <a:srgbClr val="000000"/>
      </a:dk1>
      <a:lt1>
        <a:srgbClr val="FFFFFF"/>
      </a:lt1>
      <a:dk2>
        <a:srgbClr val="000000"/>
      </a:dk2>
      <a:lt2>
        <a:srgbClr val="EEB111"/>
      </a:lt2>
      <a:accent1>
        <a:srgbClr val="F8971D"/>
      </a:accent1>
      <a:accent2>
        <a:srgbClr val="A6093D"/>
      </a:accent2>
      <a:accent3>
        <a:srgbClr val="0081C6"/>
      </a:accent3>
      <a:accent4>
        <a:srgbClr val="8DC63F"/>
      </a:accent4>
      <a:accent5>
        <a:srgbClr val="6C207E"/>
      </a:accent5>
      <a:accent6>
        <a:srgbClr val="9FA1A4"/>
      </a:accent6>
      <a:hlink>
        <a:srgbClr val="0081C6"/>
      </a:hlink>
      <a:folHlink>
        <a:srgbClr val="6C207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CSH_PowerPointTemplate_Complete Deck_2018" id="{ADE1EB7A-A702-4AD6-9541-384BAC6ABA58}" vid="{8CA7C8F2-E9C9-4773-955B-25316DAED154}"/>
    </a:ext>
  </a:extLst>
</a:theme>
</file>

<file path=ppt/theme/theme2.xml><?xml version="1.0" encoding="utf-8"?>
<a:theme xmlns:a="http://schemas.openxmlformats.org/drawingml/2006/main" name="1_Frame">
  <a:themeElements>
    <a:clrScheme name="CSH_BrandColors">
      <a:dk1>
        <a:srgbClr val="F8971D"/>
      </a:dk1>
      <a:lt1>
        <a:srgbClr val="FFFFFF"/>
      </a:lt1>
      <a:dk2>
        <a:srgbClr val="C60C46"/>
      </a:dk2>
      <a:lt2>
        <a:srgbClr val="9FA1A4"/>
      </a:lt2>
      <a:accent1>
        <a:srgbClr val="F8971D"/>
      </a:accent1>
      <a:accent2>
        <a:srgbClr val="F8971D"/>
      </a:accent2>
      <a:accent3>
        <a:srgbClr val="0081C6"/>
      </a:accent3>
      <a:accent4>
        <a:srgbClr val="8DC63F"/>
      </a:accent4>
      <a:accent5>
        <a:srgbClr val="6C207E"/>
      </a:accent5>
      <a:accent6>
        <a:srgbClr val="9FA1A4"/>
      </a:accent6>
      <a:hlink>
        <a:srgbClr val="0081C6"/>
      </a:hlink>
      <a:folHlink>
        <a:srgbClr val="6C207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CSH_PowerPointTemplate_Complete Deck_2018" id="{ADE1EB7A-A702-4AD6-9541-384BAC6ABA58}" vid="{D9CAF185-CCC4-4E0F-943A-B86AD55E241A}"/>
    </a:ext>
  </a:extLst>
</a:theme>
</file>

<file path=ppt/theme/theme3.xml><?xml version="1.0" encoding="utf-8"?>
<a:theme xmlns:a="http://schemas.openxmlformats.org/drawingml/2006/main" name="Standard CFHC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 CFHC Theme" id="{1B68D1F2-B6B2-4987-A7FA-0BAAEE60D671}" vid="{5613C629-C6AA-453E-9085-4ED7C212E1A2}"/>
    </a:ext>
  </a:extLst>
</a:theme>
</file>

<file path=ppt/theme/theme4.xml><?xml version="1.0" encoding="utf-8"?>
<a:theme xmlns:a="http://schemas.openxmlformats.org/drawingml/2006/main" name="1_Standard CFHC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 CFHC Theme" id="{1B68D1F2-B6B2-4987-A7FA-0BAAEE60D671}" vid="{5613C629-C6AA-453E-9085-4ED7C212E1A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Fr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Standard CFHC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 CFHC Theme" id="{1B68D1F2-B6B2-4987-A7FA-0BAAEE60D671}" vid="{5613C629-C6AA-453E-9085-4ED7C212E1A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8DEEF3A5A0FE449AC6F94F5133C554" ma:contentTypeVersion="18" ma:contentTypeDescription="Create a new document." ma:contentTypeScope="" ma:versionID="d3cffbe136f8e3619d360de3f6877d3d">
  <xsd:schema xmlns:xsd="http://www.w3.org/2001/XMLSchema" xmlns:xs="http://www.w3.org/2001/XMLSchema" xmlns:p="http://schemas.microsoft.com/office/2006/metadata/properties" xmlns:ns2="d727cb24-0622-4153-90b8-b707202d7b5a" xmlns:ns3="59820ed5-34b9-4e81-b665-9af0cb7aca20" xmlns:ns4="1e7bcd01-6d1f-401e-b2f9-002f635b3e11" targetNamespace="http://schemas.microsoft.com/office/2006/metadata/properties" ma:root="true" ma:fieldsID="6e4d56bc825ad0e83701aec4c5024f65" ns2:_="" ns3:_="" ns4:_="">
    <xsd:import namespace="d727cb24-0622-4153-90b8-b707202d7b5a"/>
    <xsd:import namespace="59820ed5-34b9-4e81-b665-9af0cb7aca20"/>
    <xsd:import namespace="1e7bcd01-6d1f-401e-b2f9-002f635b3e11"/>
    <xsd:element name="properties">
      <xsd:complexType>
        <xsd:sequence>
          <xsd:element name="documentManagement">
            <xsd:complexType>
              <xsd:all>
                <xsd:element ref="ns2:Metadata" minOccurs="0"/>
                <xsd:element ref="ns3:TaxKeywordTaxHTField" minOccurs="0"/>
                <xsd:element ref="ns3:TaxCatchAll" minOccurs="0"/>
                <xsd:element ref="ns4:SharedWithUsers" minOccurs="0"/>
                <xsd:element ref="ns4:SharingHintHash" minOccurs="0"/>
                <xsd:element ref="ns3:SharedWithDetails" minOccurs="0"/>
                <xsd:element ref="ns3:LastSharedByUser" minOccurs="0"/>
                <xsd:element ref="ns3:LastSharedByTime" minOccurs="0"/>
                <xsd:element ref="ns2:MediaServiceMetadata" minOccurs="0"/>
                <xsd:element ref="ns2:MediaServiceFastMetadata" minOccurs="0"/>
                <xsd:element ref="ns2:MediaServiceAutoTags" minOccurs="0"/>
                <xsd:element ref="ns2:MediaServiceDateTaken" minOccurs="0"/>
                <xsd:element ref="ns2:MediaServiceEventHashCode" minOccurs="0"/>
                <xsd:element ref="ns2:MediaServiceGenerationTim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27cb24-0622-4153-90b8-b707202d7b5a" elementFormDefault="qualified">
    <xsd:import namespace="http://schemas.microsoft.com/office/2006/documentManagement/types"/>
    <xsd:import namespace="http://schemas.microsoft.com/office/infopath/2007/PartnerControls"/>
    <xsd:element name="Metadata" ma:index="8" nillable="true" ma:displayName="Metadata" ma:internalName="Metadata">
      <xsd:simpleType>
        <xsd:restriction base="dms:Note">
          <xsd:maxLength value="255"/>
        </xsd:restriction>
      </xsd:simpleType>
    </xsd:element>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AutoTags" ma:index="19" nillable="true" ma:displayName="MediaServiceAutoTags" ma:description="" ma:internalName="MediaServiceAutoTags"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820ed5-34b9-4e81-b665-9af0cb7aca20"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Enterprise Keywords" ma:fieldId="{23f27201-bee3-471e-b2e7-b64fd8b7ca38}" ma:taxonomyMulti="true" ma:sspId="447ce960-2eed-402e-805c-21ba1457341e"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4098d8d9-a245-4fe6-8af0-2a91f0ad04ab}" ma:internalName="TaxCatchAll" ma:showField="CatchAllData" ma:web="59820ed5-34b9-4e81-b665-9af0cb7aca20">
      <xsd:complexType>
        <xsd:complexContent>
          <xsd:extension base="dms:MultiChoiceLookup">
            <xsd:sequence>
              <xsd:element name="Value" type="dms:Lookup" maxOccurs="unbounded" minOccurs="0" nillable="true"/>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e7bcd01-6d1f-401e-b2f9-002f635b3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3"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59820ed5-34b9-4e81-b665-9af0cb7aca20">
      <Terms xmlns="http://schemas.microsoft.com/office/infopath/2007/PartnerControls"/>
    </TaxKeywordTaxHTField>
    <TaxCatchAll xmlns="59820ed5-34b9-4e81-b665-9af0cb7aca20"/>
    <Metadata xmlns="d727cb24-0622-4153-90b8-b707202d7b5a" xsi:nil="true"/>
    <SharedWithUsers xmlns="1e7bcd01-6d1f-401e-b2f9-002f635b3e11">
      <UserInfo>
        <DisplayName>Robert Friant</DisplayName>
        <AccountId>229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B25E2D-E064-4AA4-BCE6-1B7AABB58D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27cb24-0622-4153-90b8-b707202d7b5a"/>
    <ds:schemaRef ds:uri="59820ed5-34b9-4e81-b665-9af0cb7aca20"/>
    <ds:schemaRef ds:uri="1e7bcd01-6d1f-401e-b2f9-002f635b3e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DAE31E-10B2-4F64-BCE0-1BF606752CB4}">
  <ds:schemaRefs>
    <ds:schemaRef ds:uri="59820ed5-34b9-4e81-b665-9af0cb7aca20"/>
    <ds:schemaRef ds:uri="http://purl.org/dc/terms/"/>
    <ds:schemaRef ds:uri="http://schemas.microsoft.com/office/2006/documentManagement/types"/>
    <ds:schemaRef ds:uri="d727cb24-0622-4153-90b8-b707202d7b5a"/>
    <ds:schemaRef ds:uri="1e7bcd01-6d1f-401e-b2f9-002f635b3e11"/>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34F2FE4-E725-4E8C-94F1-2F6A67BA84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CSH_PowerPointTemplate_Complete Deck_2018</Template>
  <TotalTime>194</TotalTime>
  <Words>2055</Words>
  <Application>Microsoft Office PowerPoint</Application>
  <PresentationFormat>On-screen Show (4:3)</PresentationFormat>
  <Paragraphs>359</Paragraphs>
  <Slides>44</Slides>
  <Notes>22</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44</vt:i4>
      </vt:variant>
    </vt:vector>
  </HeadingPairs>
  <TitlesOfParts>
    <vt:vector size="60" baseType="lpstr">
      <vt:lpstr>Arial</vt:lpstr>
      <vt:lpstr>Arial,Sans-Serif</vt:lpstr>
      <vt:lpstr>Calibri</vt:lpstr>
      <vt:lpstr>Calibri Light</vt:lpstr>
      <vt:lpstr>Formata</vt:lpstr>
      <vt:lpstr>Wingdings 2</vt:lpstr>
      <vt:lpstr>Yanone Kaffeesatz</vt:lpstr>
      <vt:lpstr>Yanone Kaffeesatz Extra Light</vt:lpstr>
      <vt:lpstr>Yanone Kaffeesatz Light</vt:lpstr>
      <vt:lpstr>Frame</vt:lpstr>
      <vt:lpstr>1_Frame</vt:lpstr>
      <vt:lpstr>Standard CFHC Theme</vt:lpstr>
      <vt:lpstr>1_Standard CFHC Theme</vt:lpstr>
      <vt:lpstr>Office Theme</vt:lpstr>
      <vt:lpstr>2_Frame</vt:lpstr>
      <vt:lpstr>2_Standard CFHC Theme</vt:lpstr>
      <vt:lpstr>Gallery Walk Instructions</vt:lpstr>
      <vt:lpstr>Discovering Your Role in Disrupting Racial Inequity </vt:lpstr>
      <vt:lpstr>Gallery Walk Debrief</vt:lpstr>
      <vt:lpstr>Welcome, Introductions, Objectives</vt:lpstr>
      <vt:lpstr>Equity in Practice Guidelines</vt:lpstr>
      <vt:lpstr>CT Collaborative for Race Equity</vt:lpstr>
      <vt:lpstr> CT Race Equity Framework Process </vt:lpstr>
      <vt:lpstr>Race Equity Themes and Recommendations</vt:lpstr>
      <vt:lpstr>Setting the Stage</vt:lpstr>
      <vt:lpstr>Housing Discrimination &amp; Housing Policy  </vt:lpstr>
      <vt:lpstr>About Us </vt:lpstr>
      <vt:lpstr>Federal &amp; State Fair Housing Act</vt:lpstr>
      <vt:lpstr>Federal &amp; State Fair Housing Protections </vt:lpstr>
      <vt:lpstr>PowerPoint Presentation</vt:lpstr>
      <vt:lpstr>Identifying Housing Discrimination </vt:lpstr>
      <vt:lpstr>Housing Discrimination </vt:lpstr>
      <vt:lpstr>Segregation Map of Connecticut</vt:lpstr>
      <vt:lpstr>PowerPoint Presentation</vt:lpstr>
      <vt:lpstr>The Path of Discriminatory Policies </vt:lpstr>
      <vt:lpstr>How a perfect storm is created…</vt:lpstr>
      <vt:lpstr>Constitution Plaza, Hartford, Connecticut  </vt:lpstr>
      <vt:lpstr>We built our segregated environment  with decades of discriminatory policy. </vt:lpstr>
      <vt:lpstr>Segregation Map of Connecticut</vt:lpstr>
      <vt:lpstr>Housing Discrimination, Poverty Concentration &amp; Increased Housing Demand  </vt:lpstr>
      <vt:lpstr>PowerPoint Presentation</vt:lpstr>
      <vt:lpstr>Racial Disparities in  Housing and Homelessness</vt:lpstr>
      <vt:lpstr>PowerPoint Presentation</vt:lpstr>
      <vt:lpstr>PowerPoint Presentation</vt:lpstr>
      <vt:lpstr>PowerPoint Presentation</vt:lpstr>
      <vt:lpstr>Deprivation as a Result of Stigma</vt:lpstr>
      <vt:lpstr>PowerPoint Presentation</vt:lpstr>
      <vt:lpstr>PowerPoint Presentation</vt:lpstr>
      <vt:lpstr>PowerPoint Presentation</vt:lpstr>
      <vt:lpstr>Absence of Cultural Responsiveness</vt:lpstr>
      <vt:lpstr>Does the environment represent equity?</vt:lpstr>
      <vt:lpstr>PowerPoint Presentation</vt:lpstr>
      <vt:lpstr>Bias</vt:lpstr>
      <vt:lpstr>Need for Culturally Responsive Service Provision</vt:lpstr>
      <vt:lpstr>PowerPoint Presentation</vt:lpstr>
      <vt:lpstr>Understanding Your Role and Strategies to Act</vt:lpstr>
      <vt:lpstr>Group Brainstorming Activity (Remember Equity in Practice Guidelines) </vt:lpstr>
      <vt:lpstr>Let’s Reflect</vt:lpstr>
      <vt:lpstr>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Park</dc:creator>
  <cp:keywords/>
  <cp:lastModifiedBy>Kyle Barrette</cp:lastModifiedBy>
  <cp:revision>12</cp:revision>
  <dcterms:created xsi:type="dcterms:W3CDTF">2019-08-15T19:42:51Z</dcterms:created>
  <dcterms:modified xsi:type="dcterms:W3CDTF">2019-09-13T19:20:34Z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0x010100558DEEF3A5A0FE449AC6F94F5133C554</vt:lpwstr>
  </property>
  <property fmtid="{D5CDD505-2E9C-101B-9397-08002B2CF9AE}" pid="3" name="TaxKeyword">
    <vt:lpwstr/>
  </property>
</Properties>
</file>